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D639ED-029F-4F5F-A819-B9E1B48300A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0B18ED-F89E-454B-ADE8-E1013938F09B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Types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of Economy</a:t>
          </a:r>
          <a:endParaRPr lang="en-US" dirty="0">
            <a:solidFill>
              <a:schemeClr val="tx1"/>
            </a:solidFill>
          </a:endParaRPr>
        </a:p>
      </dgm:t>
    </dgm:pt>
    <dgm:pt modelId="{82585A16-DE83-495B-87E0-A6FF68DA1D7D}" type="parTrans" cxnId="{698C8897-D1F5-48D2-8E2D-680498303E89}">
      <dgm:prSet/>
      <dgm:spPr/>
      <dgm:t>
        <a:bodyPr/>
        <a:lstStyle/>
        <a:p>
          <a:endParaRPr lang="en-US"/>
        </a:p>
      </dgm:t>
    </dgm:pt>
    <dgm:pt modelId="{CC02B3EF-637B-4D39-A13D-A44935DCF86A}" type="sibTrans" cxnId="{698C8897-D1F5-48D2-8E2D-680498303E89}">
      <dgm:prSet/>
      <dgm:spPr/>
      <dgm:t>
        <a:bodyPr/>
        <a:lstStyle/>
        <a:p>
          <a:endParaRPr lang="en-US"/>
        </a:p>
      </dgm:t>
    </dgm:pt>
    <dgm:pt modelId="{3611A6E1-5346-4DEF-ADFC-427224000AE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Micro</a:t>
          </a:r>
          <a:endParaRPr lang="en-US" dirty="0">
            <a:solidFill>
              <a:schemeClr val="tx1"/>
            </a:solidFill>
          </a:endParaRPr>
        </a:p>
      </dgm:t>
    </dgm:pt>
    <dgm:pt modelId="{33F649CE-A010-4874-A589-2C636FCB67B7}" type="parTrans" cxnId="{46EDACB2-E7BA-4BA9-90E8-03C9A9D72F8A}">
      <dgm:prSet/>
      <dgm:spPr/>
      <dgm:t>
        <a:bodyPr/>
        <a:lstStyle/>
        <a:p>
          <a:endParaRPr lang="en-US"/>
        </a:p>
      </dgm:t>
    </dgm:pt>
    <dgm:pt modelId="{A144D3C0-F411-4341-A674-ED4F43B557BF}" type="sibTrans" cxnId="{46EDACB2-E7BA-4BA9-90E8-03C9A9D72F8A}">
      <dgm:prSet/>
      <dgm:spPr/>
      <dgm:t>
        <a:bodyPr/>
        <a:lstStyle/>
        <a:p>
          <a:endParaRPr lang="en-US"/>
        </a:p>
      </dgm:t>
    </dgm:pt>
    <dgm:pt modelId="{1DCE0D36-9B5C-4391-B349-5FE4A875C1D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Macro</a:t>
          </a:r>
          <a:endParaRPr lang="en-US" dirty="0">
            <a:solidFill>
              <a:schemeClr val="tx1"/>
            </a:solidFill>
          </a:endParaRPr>
        </a:p>
      </dgm:t>
    </dgm:pt>
    <dgm:pt modelId="{6CDF10E6-6143-4B45-8441-3FE808FA9775}" type="parTrans" cxnId="{9CFC242E-C326-4544-88ED-204FB5340AAC}">
      <dgm:prSet/>
      <dgm:spPr/>
      <dgm:t>
        <a:bodyPr/>
        <a:lstStyle/>
        <a:p>
          <a:endParaRPr lang="en-US"/>
        </a:p>
      </dgm:t>
    </dgm:pt>
    <dgm:pt modelId="{F3C20159-029C-4353-A66D-0083D02B53A1}" type="sibTrans" cxnId="{9CFC242E-C326-4544-88ED-204FB5340AAC}">
      <dgm:prSet/>
      <dgm:spPr/>
      <dgm:t>
        <a:bodyPr/>
        <a:lstStyle/>
        <a:p>
          <a:endParaRPr lang="en-US"/>
        </a:p>
      </dgm:t>
    </dgm:pt>
    <dgm:pt modelId="{1818322E-7A99-4F3F-8806-8A46FE2B76C8}" type="pres">
      <dgm:prSet presAssocID="{2CD639ED-029F-4F5F-A819-B9E1B48300A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88F0F7E-E5C4-4453-B424-D3B630C55CF9}" type="pres">
      <dgm:prSet presAssocID="{2CD639ED-029F-4F5F-A819-B9E1B48300A6}" presName="hierFlow" presStyleCnt="0"/>
      <dgm:spPr/>
    </dgm:pt>
    <dgm:pt modelId="{BCD53FFF-2370-43C8-84B6-EBE9D224CBF7}" type="pres">
      <dgm:prSet presAssocID="{2CD639ED-029F-4F5F-A819-B9E1B48300A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C331F68-DA59-4006-8CC8-EC8F56DB83E3}" type="pres">
      <dgm:prSet presAssocID="{570B18ED-F89E-454B-ADE8-E1013938F09B}" presName="Name14" presStyleCnt="0"/>
      <dgm:spPr/>
    </dgm:pt>
    <dgm:pt modelId="{89FF2A1A-EE8F-4BD4-8DFD-6ABF977526FC}" type="pres">
      <dgm:prSet presAssocID="{570B18ED-F89E-454B-ADE8-E1013938F09B}" presName="level1Shape" presStyleLbl="node0" presStyleIdx="0" presStyleCnt="1" custScaleX="138655" custScaleY="67523" custLinFactNeighborX="-3898" custLinFactNeighborY="-381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FD2FE-DEED-4927-AAE8-82153B49A36A}" type="pres">
      <dgm:prSet presAssocID="{570B18ED-F89E-454B-ADE8-E1013938F09B}" presName="hierChild2" presStyleCnt="0"/>
      <dgm:spPr/>
    </dgm:pt>
    <dgm:pt modelId="{4AB963B2-8419-4638-8B4B-8F86AB14BC67}" type="pres">
      <dgm:prSet presAssocID="{33F649CE-A010-4874-A589-2C636FCB67B7}" presName="Name19" presStyleLbl="parChTrans1D2" presStyleIdx="0" presStyleCnt="2"/>
      <dgm:spPr/>
    </dgm:pt>
    <dgm:pt modelId="{1D00B310-AFF4-4FC0-BBFA-B3B67F1ED412}" type="pres">
      <dgm:prSet presAssocID="{3611A6E1-5346-4DEF-ADFC-427224000AE8}" presName="Name21" presStyleCnt="0"/>
      <dgm:spPr/>
    </dgm:pt>
    <dgm:pt modelId="{52D069F2-B82D-4DDE-A604-F6D9466BEF5C}" type="pres">
      <dgm:prSet presAssocID="{3611A6E1-5346-4DEF-ADFC-427224000AE8}" presName="level2Shape" presStyleLbl="node2" presStyleIdx="0" presStyleCnt="2" custScaleX="90646" custScaleY="30211" custLinFactNeighborX="-2332" custLinFactNeighborY="-21758"/>
      <dgm:spPr/>
    </dgm:pt>
    <dgm:pt modelId="{1154A1D9-E216-48C7-8ACA-D147AD4D27ED}" type="pres">
      <dgm:prSet presAssocID="{3611A6E1-5346-4DEF-ADFC-427224000AE8}" presName="hierChild3" presStyleCnt="0"/>
      <dgm:spPr/>
    </dgm:pt>
    <dgm:pt modelId="{38962A10-0ADE-47ED-B945-1BDF1EAA3C28}" type="pres">
      <dgm:prSet presAssocID="{6CDF10E6-6143-4B45-8441-3FE808FA9775}" presName="Name19" presStyleLbl="parChTrans1D2" presStyleIdx="1" presStyleCnt="2"/>
      <dgm:spPr/>
    </dgm:pt>
    <dgm:pt modelId="{1096AFFD-13BB-4C8D-AC70-F556A21DBE00}" type="pres">
      <dgm:prSet presAssocID="{1DCE0D36-9B5C-4391-B349-5FE4A875C1D2}" presName="Name21" presStyleCnt="0"/>
      <dgm:spPr/>
    </dgm:pt>
    <dgm:pt modelId="{4D5D2B56-C6F7-4375-B31C-458345C49EC0}" type="pres">
      <dgm:prSet presAssocID="{1DCE0D36-9B5C-4391-B349-5FE4A875C1D2}" presName="level2Shape" presStyleLbl="node2" presStyleIdx="1" presStyleCnt="2" custScaleY="30211" custLinFactNeighborX="-935" custLinFactNeighborY="-21758"/>
      <dgm:spPr/>
    </dgm:pt>
    <dgm:pt modelId="{0C57695B-0E41-401C-8495-FBF827C7757C}" type="pres">
      <dgm:prSet presAssocID="{1DCE0D36-9B5C-4391-B349-5FE4A875C1D2}" presName="hierChild3" presStyleCnt="0"/>
      <dgm:spPr/>
    </dgm:pt>
    <dgm:pt modelId="{98376624-D6BC-4E8C-9D4B-211DFFCFF84C}" type="pres">
      <dgm:prSet presAssocID="{2CD639ED-029F-4F5F-A819-B9E1B48300A6}" presName="bgShapesFlow" presStyleCnt="0"/>
      <dgm:spPr/>
    </dgm:pt>
  </dgm:ptLst>
  <dgm:cxnLst>
    <dgm:cxn modelId="{25BDD62A-AF4C-4165-9058-59D23142D7B4}" type="presOf" srcId="{33F649CE-A010-4874-A589-2C636FCB67B7}" destId="{4AB963B2-8419-4638-8B4B-8F86AB14BC67}" srcOrd="0" destOrd="0" presId="urn:microsoft.com/office/officeart/2005/8/layout/hierarchy6"/>
    <dgm:cxn modelId="{9CAFE3C3-747D-45B4-821A-644BBC607E1F}" type="presOf" srcId="{570B18ED-F89E-454B-ADE8-E1013938F09B}" destId="{89FF2A1A-EE8F-4BD4-8DFD-6ABF977526FC}" srcOrd="0" destOrd="0" presId="urn:microsoft.com/office/officeart/2005/8/layout/hierarchy6"/>
    <dgm:cxn modelId="{46EDACB2-E7BA-4BA9-90E8-03C9A9D72F8A}" srcId="{570B18ED-F89E-454B-ADE8-E1013938F09B}" destId="{3611A6E1-5346-4DEF-ADFC-427224000AE8}" srcOrd="0" destOrd="0" parTransId="{33F649CE-A010-4874-A589-2C636FCB67B7}" sibTransId="{A144D3C0-F411-4341-A674-ED4F43B557BF}"/>
    <dgm:cxn modelId="{7B60F209-0310-4639-9757-419F64601AB5}" type="presOf" srcId="{6CDF10E6-6143-4B45-8441-3FE808FA9775}" destId="{38962A10-0ADE-47ED-B945-1BDF1EAA3C28}" srcOrd="0" destOrd="0" presId="urn:microsoft.com/office/officeart/2005/8/layout/hierarchy6"/>
    <dgm:cxn modelId="{9CFC242E-C326-4544-88ED-204FB5340AAC}" srcId="{570B18ED-F89E-454B-ADE8-E1013938F09B}" destId="{1DCE0D36-9B5C-4391-B349-5FE4A875C1D2}" srcOrd="1" destOrd="0" parTransId="{6CDF10E6-6143-4B45-8441-3FE808FA9775}" sibTransId="{F3C20159-029C-4353-A66D-0083D02B53A1}"/>
    <dgm:cxn modelId="{BB76F604-D639-421F-8E45-7828FA08799F}" type="presOf" srcId="{1DCE0D36-9B5C-4391-B349-5FE4A875C1D2}" destId="{4D5D2B56-C6F7-4375-B31C-458345C49EC0}" srcOrd="0" destOrd="0" presId="urn:microsoft.com/office/officeart/2005/8/layout/hierarchy6"/>
    <dgm:cxn modelId="{00C7427E-5875-4A0A-998F-FEBD0408271D}" type="presOf" srcId="{2CD639ED-029F-4F5F-A819-B9E1B48300A6}" destId="{1818322E-7A99-4F3F-8806-8A46FE2B76C8}" srcOrd="0" destOrd="0" presId="urn:microsoft.com/office/officeart/2005/8/layout/hierarchy6"/>
    <dgm:cxn modelId="{3CC22495-3468-47D6-A6AD-B4BA78217564}" type="presOf" srcId="{3611A6E1-5346-4DEF-ADFC-427224000AE8}" destId="{52D069F2-B82D-4DDE-A604-F6D9466BEF5C}" srcOrd="0" destOrd="0" presId="urn:microsoft.com/office/officeart/2005/8/layout/hierarchy6"/>
    <dgm:cxn modelId="{698C8897-D1F5-48D2-8E2D-680498303E89}" srcId="{2CD639ED-029F-4F5F-A819-B9E1B48300A6}" destId="{570B18ED-F89E-454B-ADE8-E1013938F09B}" srcOrd="0" destOrd="0" parTransId="{82585A16-DE83-495B-87E0-A6FF68DA1D7D}" sibTransId="{CC02B3EF-637B-4D39-A13D-A44935DCF86A}"/>
    <dgm:cxn modelId="{3F2F2D1B-0E94-4BF2-BC07-69C34B872124}" type="presParOf" srcId="{1818322E-7A99-4F3F-8806-8A46FE2B76C8}" destId="{188F0F7E-E5C4-4453-B424-D3B630C55CF9}" srcOrd="0" destOrd="0" presId="urn:microsoft.com/office/officeart/2005/8/layout/hierarchy6"/>
    <dgm:cxn modelId="{9B3DA30C-EDA9-4803-B37B-1B0219200565}" type="presParOf" srcId="{188F0F7E-E5C4-4453-B424-D3B630C55CF9}" destId="{BCD53FFF-2370-43C8-84B6-EBE9D224CBF7}" srcOrd="0" destOrd="0" presId="urn:microsoft.com/office/officeart/2005/8/layout/hierarchy6"/>
    <dgm:cxn modelId="{A05CAAC2-8141-4CCB-A97C-2B206CCBB5FB}" type="presParOf" srcId="{BCD53FFF-2370-43C8-84B6-EBE9D224CBF7}" destId="{DC331F68-DA59-4006-8CC8-EC8F56DB83E3}" srcOrd="0" destOrd="0" presId="urn:microsoft.com/office/officeart/2005/8/layout/hierarchy6"/>
    <dgm:cxn modelId="{D1790FBE-6D75-4FE4-A916-EE3D7E4640B9}" type="presParOf" srcId="{DC331F68-DA59-4006-8CC8-EC8F56DB83E3}" destId="{89FF2A1A-EE8F-4BD4-8DFD-6ABF977526FC}" srcOrd="0" destOrd="0" presId="urn:microsoft.com/office/officeart/2005/8/layout/hierarchy6"/>
    <dgm:cxn modelId="{5CA623E0-B737-4B25-852A-0A677C6ADBF4}" type="presParOf" srcId="{DC331F68-DA59-4006-8CC8-EC8F56DB83E3}" destId="{000FD2FE-DEED-4927-AAE8-82153B49A36A}" srcOrd="1" destOrd="0" presId="urn:microsoft.com/office/officeart/2005/8/layout/hierarchy6"/>
    <dgm:cxn modelId="{39C867C2-58D9-4C01-8E74-05D31597E25A}" type="presParOf" srcId="{000FD2FE-DEED-4927-AAE8-82153B49A36A}" destId="{4AB963B2-8419-4638-8B4B-8F86AB14BC67}" srcOrd="0" destOrd="0" presId="urn:microsoft.com/office/officeart/2005/8/layout/hierarchy6"/>
    <dgm:cxn modelId="{3E8388CC-5695-42DF-9A51-503904F54F3D}" type="presParOf" srcId="{000FD2FE-DEED-4927-AAE8-82153B49A36A}" destId="{1D00B310-AFF4-4FC0-BBFA-B3B67F1ED412}" srcOrd="1" destOrd="0" presId="urn:microsoft.com/office/officeart/2005/8/layout/hierarchy6"/>
    <dgm:cxn modelId="{0F159C04-C0FB-4C9E-83FA-0D46AF51478F}" type="presParOf" srcId="{1D00B310-AFF4-4FC0-BBFA-B3B67F1ED412}" destId="{52D069F2-B82D-4DDE-A604-F6D9466BEF5C}" srcOrd="0" destOrd="0" presId="urn:microsoft.com/office/officeart/2005/8/layout/hierarchy6"/>
    <dgm:cxn modelId="{5E6AA15E-692C-4783-83B0-976425938A6D}" type="presParOf" srcId="{1D00B310-AFF4-4FC0-BBFA-B3B67F1ED412}" destId="{1154A1D9-E216-48C7-8ACA-D147AD4D27ED}" srcOrd="1" destOrd="0" presId="urn:microsoft.com/office/officeart/2005/8/layout/hierarchy6"/>
    <dgm:cxn modelId="{5BD9CDFB-2313-46C6-9CA9-2965A17ED535}" type="presParOf" srcId="{000FD2FE-DEED-4927-AAE8-82153B49A36A}" destId="{38962A10-0ADE-47ED-B945-1BDF1EAA3C28}" srcOrd="2" destOrd="0" presId="urn:microsoft.com/office/officeart/2005/8/layout/hierarchy6"/>
    <dgm:cxn modelId="{61D4D32F-7E9E-4E1E-ABA2-B159027FC397}" type="presParOf" srcId="{000FD2FE-DEED-4927-AAE8-82153B49A36A}" destId="{1096AFFD-13BB-4C8D-AC70-F556A21DBE00}" srcOrd="3" destOrd="0" presId="urn:microsoft.com/office/officeart/2005/8/layout/hierarchy6"/>
    <dgm:cxn modelId="{203F4506-EB5B-40F6-A7A6-85D1F7CAAED8}" type="presParOf" srcId="{1096AFFD-13BB-4C8D-AC70-F556A21DBE00}" destId="{4D5D2B56-C6F7-4375-B31C-458345C49EC0}" srcOrd="0" destOrd="0" presId="urn:microsoft.com/office/officeart/2005/8/layout/hierarchy6"/>
    <dgm:cxn modelId="{53F9E76C-E5BE-4D66-BC96-1896D40907D9}" type="presParOf" srcId="{1096AFFD-13BB-4C8D-AC70-F556A21DBE00}" destId="{0C57695B-0E41-401C-8495-FBF827C7757C}" srcOrd="1" destOrd="0" presId="urn:microsoft.com/office/officeart/2005/8/layout/hierarchy6"/>
    <dgm:cxn modelId="{E9EADF82-6E70-48E6-8DA5-32ABD7E68831}" type="presParOf" srcId="{1818322E-7A99-4F3F-8806-8A46FE2B76C8}" destId="{98376624-D6BC-4E8C-9D4B-211DFFCFF84C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7A1A3-8EAB-4A2F-9AB5-56A9AF20090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67B3-DD59-4753-B0C6-8287DC4D16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755775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CHAPTER: 1</a:t>
            </a:r>
            <a:br>
              <a:rPr lang="en-US" b="1" dirty="0"/>
            </a:br>
            <a:r>
              <a:rPr lang="en-US" b="1" dirty="0" smtClean="0"/>
              <a:t>Economics,</a:t>
            </a:r>
            <a:br>
              <a:rPr lang="en-US" b="1" dirty="0" smtClean="0"/>
            </a:br>
            <a:r>
              <a:rPr lang="en-US" b="1" dirty="0" smtClean="0"/>
              <a:t>Economy and its Central Problems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 – 11</a:t>
            </a:r>
            <a:r>
              <a:rPr lang="en-US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3"/>
          <p:cNvSpPr/>
          <p:nvPr/>
        </p:nvSpPr>
        <p:spPr>
          <a:xfrm>
            <a:off x="457200" y="4648200"/>
            <a:ext cx="2895600" cy="2057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5334000" y="4495800"/>
            <a:ext cx="3276600" cy="2209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pc="-15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en-US" b="0" spc="-5" dirty="0" smtClean="0">
                <a:latin typeface="Caladea"/>
                <a:cs typeface="Caladea"/>
              </a:rPr>
              <a:t>It is </a:t>
            </a:r>
            <a:r>
              <a:rPr lang="en-US" b="0" dirty="0" smtClean="0">
                <a:latin typeface="Caladea"/>
                <a:cs typeface="Caladea"/>
              </a:rPr>
              <a:t>a </a:t>
            </a:r>
            <a:r>
              <a:rPr lang="en-US" b="0" spc="-10" dirty="0" smtClean="0">
                <a:latin typeface="Caladea"/>
                <a:cs typeface="Caladea"/>
              </a:rPr>
              <a:t>system which provides </a:t>
            </a:r>
            <a:r>
              <a:rPr lang="en-US" b="0" spc="-5" dirty="0" smtClean="0">
                <a:latin typeface="Caladea"/>
                <a:cs typeface="Caladea"/>
              </a:rPr>
              <a:t>people, </a:t>
            </a:r>
            <a:r>
              <a:rPr lang="en-US" b="0" dirty="0" smtClean="0">
                <a:latin typeface="Caladea"/>
                <a:cs typeface="Caladea"/>
              </a:rPr>
              <a:t>the </a:t>
            </a:r>
            <a:r>
              <a:rPr lang="en-US" b="0" spc="-5" dirty="0" smtClean="0">
                <a:latin typeface="Caladea"/>
                <a:cs typeface="Caladea"/>
              </a:rPr>
              <a:t>means to </a:t>
            </a:r>
            <a:r>
              <a:rPr lang="en-US" b="0" spc="-10" dirty="0" smtClean="0">
                <a:latin typeface="Caladea"/>
                <a:cs typeface="Caladea"/>
              </a:rPr>
              <a:t>work </a:t>
            </a:r>
            <a:r>
              <a:rPr lang="en-US" b="0" spc="-5" dirty="0" smtClean="0">
                <a:latin typeface="Caladea"/>
                <a:cs typeface="Caladea"/>
              </a:rPr>
              <a:t>and  </a:t>
            </a:r>
            <a:r>
              <a:rPr lang="en-US" b="0" dirty="0" smtClean="0">
                <a:latin typeface="Caladea"/>
                <a:cs typeface="Caladea"/>
              </a:rPr>
              <a:t>earn a</a:t>
            </a:r>
            <a:r>
              <a:rPr lang="en-US" b="0" spc="-35" dirty="0" smtClean="0">
                <a:latin typeface="Caladea"/>
                <a:cs typeface="Caladea"/>
              </a:rPr>
              <a:t> </a:t>
            </a:r>
            <a:r>
              <a:rPr lang="en-US" b="0" spc="-10" dirty="0" smtClean="0">
                <a:latin typeface="Caladea"/>
                <a:cs typeface="Caladea"/>
              </a:rPr>
              <a:t>living.</a:t>
            </a:r>
          </a:p>
          <a:p>
            <a:r>
              <a:rPr lang="en-US" b="1" dirty="0"/>
              <a:t>Economics</a:t>
            </a:r>
            <a:r>
              <a:rPr lang="en-US" dirty="0"/>
              <a:t> is a science that studies human behavior which aims at allocation of scarce resources in such a way that consumer can </a:t>
            </a:r>
            <a:r>
              <a:rPr lang="en-US" dirty="0" smtClean="0"/>
              <a:t>maximize </a:t>
            </a:r>
            <a:r>
              <a:rPr lang="en-US" dirty="0"/>
              <a:t>their satisfaction, producers can </a:t>
            </a:r>
            <a:r>
              <a:rPr lang="en-US" dirty="0" smtClean="0"/>
              <a:t>maximize </a:t>
            </a:r>
            <a:r>
              <a:rPr lang="en-US" dirty="0"/>
              <a:t>their profits and society can </a:t>
            </a:r>
            <a:r>
              <a:rPr lang="en-US" dirty="0" smtClean="0"/>
              <a:t>maximize </a:t>
            </a:r>
            <a:r>
              <a:rPr lang="en-US" dirty="0"/>
              <a:t>its social welfare</a:t>
            </a:r>
            <a:r>
              <a:rPr lang="en-US" dirty="0" smtClean="0"/>
              <a:t>. Scarcity</a:t>
            </a:r>
            <a:r>
              <a:rPr lang="en-US" dirty="0"/>
              <a:t> </a:t>
            </a:r>
            <a:r>
              <a:rPr lang="en-US" b="1" dirty="0"/>
              <a:t>means</a:t>
            </a:r>
            <a:r>
              <a:rPr lang="en-US" dirty="0"/>
              <a:t> shortage of goods and resources in relation to their demand.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pc="-55" dirty="0" smtClean="0"/>
              <a:t>VITAL </a:t>
            </a:r>
            <a:r>
              <a:rPr lang="en-US" spc="-5" dirty="0" smtClean="0"/>
              <a:t>FUNCTION OF AN</a:t>
            </a:r>
            <a:r>
              <a:rPr lang="en-US" spc="-20" dirty="0" smtClean="0"/>
              <a:t> </a:t>
            </a:r>
            <a:r>
              <a:rPr lang="en-US" spc="-10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spc="-5" dirty="0" smtClean="0">
                <a:latin typeface="Caladea"/>
                <a:cs typeface="Caladea"/>
              </a:rPr>
              <a:t>CONSUMPTION</a:t>
            </a:r>
            <a:endParaRPr lang="en-US" sz="4000" spc="-5" dirty="0">
              <a:latin typeface="Caladea"/>
              <a:cs typeface="Caladea"/>
            </a:endParaRPr>
          </a:p>
          <a:p>
            <a:r>
              <a:rPr lang="en-US" sz="4000" spc="-25" dirty="0" smtClean="0">
                <a:latin typeface="Caladea"/>
                <a:cs typeface="Caladea"/>
              </a:rPr>
              <a:t>CAPITAL</a:t>
            </a:r>
            <a:r>
              <a:rPr lang="en-US" sz="4000" spc="-25" dirty="0">
                <a:latin typeface="Caladea"/>
                <a:cs typeface="Caladea"/>
              </a:rPr>
              <a:t> </a:t>
            </a:r>
            <a:r>
              <a:rPr lang="en-US" sz="4000" spc="-10" dirty="0" smtClean="0">
                <a:latin typeface="Caladea"/>
                <a:cs typeface="Caladea"/>
              </a:rPr>
              <a:t>F</a:t>
            </a:r>
            <a:r>
              <a:rPr lang="en-US" sz="4000" spc="-5" dirty="0" smtClean="0">
                <a:latin typeface="Caladea"/>
                <a:cs typeface="Caladea"/>
              </a:rPr>
              <a:t>ORM</a:t>
            </a:r>
            <a:r>
              <a:rPr lang="en-US" sz="4000" spc="-120" dirty="0" smtClean="0">
                <a:latin typeface="Caladea"/>
                <a:cs typeface="Caladea"/>
              </a:rPr>
              <a:t>A</a:t>
            </a:r>
            <a:r>
              <a:rPr lang="en-US" sz="4000" dirty="0" smtClean="0">
                <a:latin typeface="Caladea"/>
                <a:cs typeface="Caladea"/>
              </a:rPr>
              <a:t>TION</a:t>
            </a:r>
          </a:p>
          <a:p>
            <a:r>
              <a:rPr lang="en-US" sz="4000" spc="-5" dirty="0" smtClean="0">
                <a:latin typeface="Caladea"/>
                <a:cs typeface="Caladea"/>
              </a:rPr>
              <a:t>PRODUCTION</a:t>
            </a:r>
            <a:endParaRPr lang="en-US" sz="4000" dirty="0" smtClean="0">
              <a:latin typeface="Caladea"/>
              <a:cs typeface="Caladea"/>
            </a:endParaRPr>
          </a:p>
          <a:p>
            <a:endParaRPr lang="en-US" dirty="0" smtClean="0">
              <a:latin typeface="Caladea"/>
              <a:cs typeface="Calade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pc="-15" dirty="0" smtClean="0"/>
              <a:t>SCARCITY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Scarcity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refers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to the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limitation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of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supply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in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relation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to</a:t>
            </a:r>
            <a:r>
              <a:rPr lang="en-US" spc="-254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demand</a:t>
            </a:r>
            <a:r>
              <a:rPr lang="en-US" spc="-5" dirty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for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a</a:t>
            </a:r>
            <a:r>
              <a:rPr lang="en-US" spc="-30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commodity.</a:t>
            </a:r>
            <a:endParaRPr lang="en-US" dirty="0" smtClean="0">
              <a:latin typeface="Caladea"/>
              <a:cs typeface="Caladea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  <a:tabLst>
                <a:tab pos="1341755" algn="l"/>
                <a:tab pos="1677035" algn="l"/>
                <a:tab pos="2967990" algn="l"/>
                <a:tab pos="3616960" algn="l"/>
                <a:tab pos="4742180" algn="l"/>
                <a:tab pos="5109210" algn="l"/>
                <a:tab pos="6321425" algn="l"/>
              </a:tabLst>
            </a:pP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E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c</a:t>
            </a:r>
            <a:r>
              <a:rPr lang="en-US" spc="5" dirty="0" smtClean="0">
                <a:solidFill>
                  <a:srgbClr val="404040"/>
                </a:solidFill>
                <a:latin typeface="Caladea"/>
                <a:cs typeface="Caladea"/>
              </a:rPr>
              <a:t>o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n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o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mic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s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i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s</a:t>
            </a:r>
            <a:r>
              <a:rPr lang="en-US" dirty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co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n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cern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e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d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w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i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th se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l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e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c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ti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o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n	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o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f   </a:t>
            </a:r>
            <a:r>
              <a:rPr lang="en-US" spc="-30" dirty="0" smtClean="0">
                <a:solidFill>
                  <a:srgbClr val="404040"/>
                </a:solidFill>
                <a:latin typeface="Caladea"/>
                <a:cs typeface="Caladea"/>
              </a:rPr>
              <a:t>r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e</a:t>
            </a:r>
            <a:r>
              <a:rPr lang="en-US" spc="-20" dirty="0" smtClean="0">
                <a:solidFill>
                  <a:srgbClr val="404040"/>
                </a:solidFill>
                <a:latin typeface="Caladea"/>
                <a:cs typeface="Caladea"/>
              </a:rPr>
              <a:t>s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o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u</a:t>
            </a:r>
            <a:r>
              <a:rPr lang="en-US" spc="-30" dirty="0" smtClean="0">
                <a:solidFill>
                  <a:srgbClr val="404040"/>
                </a:solidFill>
                <a:latin typeface="Caladea"/>
                <a:cs typeface="Caladea"/>
              </a:rPr>
              <a:t>r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c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es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u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nder conditions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of</a:t>
            </a:r>
            <a:r>
              <a:rPr lang="en-US" spc="-50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scarcity</a:t>
            </a:r>
            <a:endParaRPr lang="en-US" dirty="0" smtClean="0">
              <a:latin typeface="Caladea"/>
              <a:cs typeface="Calade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u="heavy" spc="-15" dirty="0" smtClean="0">
                <a:uFill>
                  <a:solidFill>
                    <a:srgbClr val="404040"/>
                  </a:solidFill>
                </a:uFill>
              </a:rPr>
              <a:t>RESOURCES</a:t>
            </a:r>
            <a:br>
              <a:rPr lang="en-US" u="heavy" spc="-15" dirty="0" smtClean="0">
                <a:uFill>
                  <a:solidFill>
                    <a:srgbClr val="404040"/>
                  </a:solidFill>
                </a:uFill>
              </a:rPr>
            </a:br>
            <a:r>
              <a:rPr lang="en-US" spc="-55" dirty="0" smtClean="0"/>
              <a:t>FACTORS </a:t>
            </a:r>
            <a:r>
              <a:rPr lang="en-US" spc="-5" dirty="0" smtClean="0"/>
              <a:t>OF </a:t>
            </a:r>
            <a:r>
              <a:rPr lang="en-US" spc="-10" dirty="0" smtClean="0"/>
              <a:t>PRODUCTION </a:t>
            </a:r>
            <a:r>
              <a:rPr lang="en-US" spc="-5" dirty="0" smtClean="0"/>
              <a:t>-</a:t>
            </a:r>
            <a:r>
              <a:rPr lang="en-US" spc="50" dirty="0" smtClean="0"/>
              <a:t> </a:t>
            </a:r>
            <a:r>
              <a:rPr lang="en-US" spc="-25" dirty="0" smtClean="0"/>
              <a:t>FOP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Land</a:t>
            </a:r>
            <a:endParaRPr lang="en-US" dirty="0"/>
          </a:p>
          <a:p>
            <a:pPr>
              <a:buNone/>
            </a:pPr>
            <a:r>
              <a:rPr lang="en-US" dirty="0" smtClean="0"/>
              <a:t>     Land </a:t>
            </a:r>
            <a:r>
              <a:rPr lang="en-US" dirty="0"/>
              <a:t>refers to the gifts of nature that are used to produce goods and services. It includes plots of land, natural resources, fishes in the sea and trees in the forests.</a:t>
            </a:r>
          </a:p>
          <a:p>
            <a:r>
              <a:rPr lang="en-US" b="1" dirty="0" smtClean="0"/>
              <a:t>Labor</a:t>
            </a:r>
            <a:endParaRPr lang="en-US" dirty="0"/>
          </a:p>
          <a:p>
            <a:pPr>
              <a:buNone/>
            </a:pPr>
            <a:r>
              <a:rPr lang="en-US" dirty="0" smtClean="0"/>
              <a:t>     Labor </a:t>
            </a:r>
            <a:r>
              <a:rPr lang="en-US" dirty="0"/>
              <a:t>refers to the physical and mental effort that people devote to the production of goods and services.</a:t>
            </a:r>
          </a:p>
          <a:p>
            <a:r>
              <a:rPr lang="en-US" b="1" dirty="0" smtClean="0"/>
              <a:t>Capital</a:t>
            </a:r>
          </a:p>
          <a:p>
            <a:r>
              <a:rPr lang="en-US" dirty="0" smtClean="0"/>
              <a:t>Capital </a:t>
            </a:r>
            <a:r>
              <a:rPr lang="en-US" dirty="0"/>
              <a:t>refers to the goods that are produced for use in the production of other goods. It includes factories and machinery.</a:t>
            </a:r>
          </a:p>
          <a:p>
            <a:r>
              <a:rPr lang="en-US" b="1" dirty="0" smtClean="0"/>
              <a:t>Enterprise</a:t>
            </a:r>
          </a:p>
          <a:p>
            <a:r>
              <a:rPr lang="en-US" dirty="0" smtClean="0"/>
              <a:t>Enterprise </a:t>
            </a:r>
            <a:r>
              <a:rPr lang="en-US" dirty="0"/>
              <a:t>refers to the ability and the willingness to take risk.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spc="-15" dirty="0" smtClean="0">
                <a:solidFill>
                  <a:srgbClr val="404040"/>
                </a:solidFill>
                <a:latin typeface="Caladea"/>
                <a:cs typeface="Caladea"/>
              </a:rPr>
              <a:t>ECONOMIC</a:t>
            </a:r>
            <a:r>
              <a:rPr lang="en-US" b="1" spc="-70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b="1" spc="-20" dirty="0" smtClean="0">
                <a:solidFill>
                  <a:srgbClr val="404040"/>
                </a:solidFill>
                <a:latin typeface="Caladea"/>
                <a:cs typeface="Caladea"/>
              </a:rPr>
              <a:t>PROBLEM</a:t>
            </a:r>
            <a:r>
              <a:rPr lang="en-US" dirty="0" smtClean="0">
                <a:latin typeface="Caladea"/>
                <a:cs typeface="Caladea"/>
              </a:rPr>
              <a:t/>
            </a:r>
            <a:br>
              <a:rPr lang="en-US" dirty="0" smtClean="0">
                <a:latin typeface="Caladea"/>
                <a:cs typeface="Calad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It is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a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problem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of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CHOICE </a:t>
            </a:r>
            <a:r>
              <a:rPr lang="en-US" spc="-20" dirty="0" smtClean="0">
                <a:solidFill>
                  <a:srgbClr val="404040"/>
                </a:solidFill>
                <a:latin typeface="Caladea"/>
                <a:cs typeface="Caladea"/>
              </a:rPr>
              <a:t>involving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satisfaction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of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unlimited  wants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out of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limited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resources having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alternative</a:t>
            </a:r>
            <a:r>
              <a:rPr lang="en-US" spc="-110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uses</a:t>
            </a:r>
          </a:p>
          <a:p>
            <a:pPr>
              <a:buFont typeface="Wingdings" pitchFamily="2" charset="2"/>
              <a:buChar char="Ø"/>
            </a:pPr>
            <a:r>
              <a:rPr lang="en-US" spc="-5" dirty="0" smtClean="0">
                <a:solidFill>
                  <a:srgbClr val="404040"/>
                </a:solidFill>
                <a:latin typeface="Caladea"/>
              </a:rPr>
              <a:t>Lets discuss in details reasons for Economic  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pc="-290" dirty="0" smtClean="0">
                <a:solidFill>
                  <a:srgbClr val="404040"/>
                </a:solidFill>
                <a:cs typeface="Georgia"/>
              </a:rPr>
              <a:t>SCARCITY </a:t>
            </a:r>
            <a:r>
              <a:rPr lang="en-US" spc="-285" dirty="0" smtClean="0">
                <a:solidFill>
                  <a:srgbClr val="404040"/>
                </a:solidFill>
                <a:cs typeface="Georgia"/>
              </a:rPr>
              <a:t>OF </a:t>
            </a:r>
            <a:r>
              <a:rPr lang="en-US" spc="-300" dirty="0" smtClean="0">
                <a:solidFill>
                  <a:srgbClr val="404040"/>
                </a:solidFill>
                <a:cs typeface="Georgia"/>
              </a:rPr>
              <a:t>RESOURCES</a:t>
            </a:r>
            <a:endParaRPr lang="en-US" spc="-300" dirty="0" smtClean="0">
              <a:solidFill>
                <a:srgbClr val="404040"/>
              </a:solidFill>
              <a:cs typeface="Calade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pc="-300" dirty="0" smtClean="0">
                <a:solidFill>
                  <a:srgbClr val="404040"/>
                </a:solidFill>
                <a:cs typeface="Georgia"/>
              </a:rPr>
              <a:t>UNLIMITED </a:t>
            </a:r>
            <a:r>
              <a:rPr lang="en-US" spc="-370" dirty="0" smtClean="0">
                <a:solidFill>
                  <a:srgbClr val="404040"/>
                </a:solidFill>
                <a:cs typeface="Georgia"/>
              </a:rPr>
              <a:t>HUMAN </a:t>
            </a:r>
            <a:r>
              <a:rPr lang="en-US" spc="-310" dirty="0" smtClean="0">
                <a:solidFill>
                  <a:srgbClr val="404040"/>
                </a:solidFill>
                <a:cs typeface="Georgia"/>
              </a:rPr>
              <a:t>WANTS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pc="-325" dirty="0" smtClean="0">
                <a:solidFill>
                  <a:srgbClr val="404040"/>
                </a:solidFill>
                <a:cs typeface="Georgia"/>
              </a:rPr>
              <a:t>ALTERNATIVE </a:t>
            </a:r>
            <a:r>
              <a:rPr lang="en-US" spc="-265" dirty="0" smtClean="0">
                <a:solidFill>
                  <a:srgbClr val="404040"/>
                </a:solidFill>
                <a:cs typeface="Georgia"/>
              </a:rPr>
              <a:t>USES</a:t>
            </a:r>
            <a:endParaRPr lang="en-US" spc="-265" dirty="0" smtClean="0">
              <a:solidFill>
                <a:srgbClr val="404040"/>
              </a:solidFill>
              <a:cs typeface="Caladea"/>
            </a:endParaRPr>
          </a:p>
          <a:p>
            <a:pPr>
              <a:buFont typeface="Wingdings" pitchFamily="2" charset="2"/>
              <a:buChar char="Ø"/>
            </a:pPr>
            <a:endParaRPr lang="en-US" spc="-5" dirty="0" smtClean="0">
              <a:solidFill>
                <a:srgbClr val="404040"/>
              </a:solidFill>
              <a:latin typeface="Calad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spc="-290" dirty="0" smtClean="0">
                <a:solidFill>
                  <a:srgbClr val="404040"/>
                </a:solidFill>
                <a:latin typeface="Georgia"/>
                <a:cs typeface="Georgia"/>
              </a:rPr>
              <a:t>1- SCARCITY </a:t>
            </a:r>
            <a:r>
              <a:rPr lang="en-US" b="1" spc="-285" dirty="0" smtClean="0">
                <a:solidFill>
                  <a:srgbClr val="404040"/>
                </a:solidFill>
                <a:latin typeface="Georgia"/>
                <a:cs typeface="Georgia"/>
              </a:rPr>
              <a:t>OF </a:t>
            </a:r>
            <a:r>
              <a:rPr lang="en-US" b="1" spc="-300" dirty="0" smtClean="0">
                <a:solidFill>
                  <a:srgbClr val="404040"/>
                </a:solidFill>
                <a:latin typeface="Georgia"/>
                <a:cs typeface="Georgia"/>
              </a:rPr>
              <a:t>RESOURCES</a:t>
            </a:r>
            <a:r>
              <a:rPr lang="en-US" spc="-300" dirty="0" smtClean="0">
                <a:solidFill>
                  <a:srgbClr val="404040"/>
                </a:solidFill>
                <a:latin typeface="Caladea"/>
                <a:cs typeface="Caladea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Scarcity </a:t>
            </a:r>
            <a:r>
              <a:rPr lang="en-US" dirty="0"/>
              <a:t>is the situation where limited resources are insufficient to produce goods and services to satisfy unlimited human wants. </a:t>
            </a:r>
            <a:endParaRPr lang="en-US" dirty="0" smtClean="0"/>
          </a:p>
          <a:p>
            <a:r>
              <a:rPr lang="en-US" dirty="0" smtClean="0"/>
              <a:t>Scarcity </a:t>
            </a:r>
            <a:r>
              <a:rPr lang="en-US" dirty="0"/>
              <a:t>necessitates choice. In other words, due to scarcity and hence the inability to produce all goods and services, society must choose what goods and services to produce.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opportunity cost of a course of action is the benefit forgone by not choosing its next best alternative. When a choice is made, an opportunity cost is incurred.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words, when society chooses what goods and services to produce, it is choosing what goods and services not to produce.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spc="-155" dirty="0" smtClean="0">
                <a:solidFill>
                  <a:srgbClr val="404040"/>
                </a:solidFill>
                <a:latin typeface="Georgia"/>
                <a:cs typeface="Georgia"/>
              </a:rPr>
              <a:t>2. </a:t>
            </a:r>
            <a:r>
              <a:rPr lang="en-US" b="1" spc="-300" dirty="0" smtClean="0">
                <a:solidFill>
                  <a:srgbClr val="404040"/>
                </a:solidFill>
                <a:latin typeface="Georgia"/>
                <a:cs typeface="Georgia"/>
              </a:rPr>
              <a:t>UNLIMITED </a:t>
            </a:r>
            <a:r>
              <a:rPr lang="en-US" b="1" spc="-370" dirty="0" smtClean="0">
                <a:solidFill>
                  <a:srgbClr val="404040"/>
                </a:solidFill>
                <a:latin typeface="Georgia"/>
                <a:cs typeface="Georgia"/>
              </a:rPr>
              <a:t>HUMAN </a:t>
            </a:r>
            <a:r>
              <a:rPr lang="en-US" b="1" spc="-310" dirty="0" smtClean="0">
                <a:solidFill>
                  <a:srgbClr val="404040"/>
                </a:solidFill>
                <a:latin typeface="Georgia"/>
                <a:cs typeface="Georgia"/>
              </a:rPr>
              <a:t>WANTS: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Human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wants are </a:t>
            </a:r>
            <a:r>
              <a:rPr lang="en-US" spc="-20" dirty="0" smtClean="0">
                <a:solidFill>
                  <a:srgbClr val="404040"/>
                </a:solidFill>
                <a:latin typeface="Caladea"/>
                <a:cs typeface="Caladea"/>
              </a:rPr>
              <a:t>never 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ending, i.e.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they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can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never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be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fully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satisfied. As soon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as one 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want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is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satisfied,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another new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want</a:t>
            </a:r>
            <a:r>
              <a:rPr lang="en-US" spc="-95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emerges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3</a:t>
            </a:r>
            <a:r>
              <a:rPr lang="en-US" i="1" spc="-5" dirty="0" smtClean="0">
                <a:solidFill>
                  <a:srgbClr val="404040"/>
                </a:solidFill>
                <a:latin typeface="Caladea"/>
                <a:cs typeface="Caladea"/>
              </a:rPr>
              <a:t>. </a:t>
            </a:r>
            <a:r>
              <a:rPr lang="en-US" b="1" spc="-325" dirty="0" smtClean="0">
                <a:solidFill>
                  <a:srgbClr val="404040"/>
                </a:solidFill>
                <a:latin typeface="Georgia"/>
                <a:cs typeface="Georgia"/>
              </a:rPr>
              <a:t>ALTERNATIVE </a:t>
            </a:r>
            <a:r>
              <a:rPr lang="en-US" b="1" spc="-265" dirty="0" smtClean="0">
                <a:solidFill>
                  <a:srgbClr val="404040"/>
                </a:solidFill>
                <a:latin typeface="Georgia"/>
                <a:cs typeface="Georgia"/>
              </a:rPr>
              <a:t>USES</a:t>
            </a:r>
            <a:r>
              <a:rPr lang="en-US" spc="-265" dirty="0" smtClean="0">
                <a:solidFill>
                  <a:srgbClr val="404040"/>
                </a:solidFill>
                <a:latin typeface="Caladea"/>
                <a:cs typeface="Caladea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Resources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are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not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only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scarce, but 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they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can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also be put to </a:t>
            </a:r>
            <a:r>
              <a:rPr lang="en-US" spc="-15" dirty="0" smtClean="0">
                <a:solidFill>
                  <a:srgbClr val="404040"/>
                </a:solidFill>
                <a:latin typeface="Caladea"/>
                <a:cs typeface="Caladea"/>
              </a:rPr>
              <a:t>various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uses.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It makes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choice among 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resources more</a:t>
            </a:r>
            <a:r>
              <a:rPr lang="en-US" spc="-35" dirty="0" smtClean="0">
                <a:solidFill>
                  <a:srgbClr val="404040"/>
                </a:solidFill>
                <a:latin typeface="Caladea"/>
                <a:cs typeface="Caladea"/>
              </a:rPr>
              <a:t>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important.</a:t>
            </a:r>
            <a:endParaRPr lang="en-US" dirty="0" smtClean="0">
              <a:latin typeface="Caladea"/>
              <a:cs typeface="Calade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CHAPTER: 1 Economics, Economy and its Central Problems</vt:lpstr>
      <vt:lpstr>ECONOMY</vt:lpstr>
      <vt:lpstr>VITAL FUNCTION OF AN ECONOMY</vt:lpstr>
      <vt:lpstr>SCARCITY</vt:lpstr>
      <vt:lpstr>RESOURCES FACTORS OF PRODUCTION - FOP</vt:lpstr>
      <vt:lpstr>ECONOMIC PROBLEM </vt:lpstr>
      <vt:lpstr>1- SCARCITY OF RESOURCES:</vt:lpstr>
      <vt:lpstr>2. UNLIMITED HUMAN WANTS:</vt:lpstr>
      <vt:lpstr>3. ALTERNATIVE USES: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CHAPTER: 1 Economics, Economy and its Central Problems</dc:title>
  <dc:creator>Mukesh Sharma</dc:creator>
  <cp:lastModifiedBy>Mukesh Sharma</cp:lastModifiedBy>
  <cp:revision>10</cp:revision>
  <dcterms:created xsi:type="dcterms:W3CDTF">2020-05-21T08:00:56Z</dcterms:created>
  <dcterms:modified xsi:type="dcterms:W3CDTF">2020-05-21T08:51:41Z</dcterms:modified>
</cp:coreProperties>
</file>