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D639ED-029F-4F5F-A819-B9E1B48300A6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70B18ED-F89E-454B-ADE8-E1013938F09B}">
      <dgm:prSet phldrT="[Text]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Types</a:t>
          </a:r>
          <a:r>
            <a:rPr lang="en-US" dirty="0" smtClean="0"/>
            <a:t> </a:t>
          </a:r>
          <a:r>
            <a:rPr lang="en-US" dirty="0" smtClean="0">
              <a:solidFill>
                <a:schemeClr val="tx1"/>
              </a:solidFill>
            </a:rPr>
            <a:t>of Economy</a:t>
          </a:r>
          <a:endParaRPr lang="en-US" dirty="0">
            <a:solidFill>
              <a:schemeClr val="tx1"/>
            </a:solidFill>
          </a:endParaRPr>
        </a:p>
      </dgm:t>
    </dgm:pt>
    <dgm:pt modelId="{82585A16-DE83-495B-87E0-A6FF68DA1D7D}" type="parTrans" cxnId="{698C8897-D1F5-48D2-8E2D-680498303E89}">
      <dgm:prSet/>
      <dgm:spPr/>
      <dgm:t>
        <a:bodyPr/>
        <a:lstStyle/>
        <a:p>
          <a:endParaRPr lang="en-US"/>
        </a:p>
      </dgm:t>
    </dgm:pt>
    <dgm:pt modelId="{CC02B3EF-637B-4D39-A13D-A44935DCF86A}" type="sibTrans" cxnId="{698C8897-D1F5-48D2-8E2D-680498303E89}">
      <dgm:prSet/>
      <dgm:spPr/>
      <dgm:t>
        <a:bodyPr/>
        <a:lstStyle/>
        <a:p>
          <a:endParaRPr lang="en-US"/>
        </a:p>
      </dgm:t>
    </dgm:pt>
    <dgm:pt modelId="{3611A6E1-5346-4DEF-ADFC-427224000AE8}">
      <dgm:prSet phldrT="[Text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Micro</a:t>
          </a:r>
          <a:endParaRPr lang="en-US" dirty="0">
            <a:solidFill>
              <a:schemeClr val="tx1"/>
            </a:solidFill>
          </a:endParaRPr>
        </a:p>
      </dgm:t>
    </dgm:pt>
    <dgm:pt modelId="{33F649CE-A010-4874-A589-2C636FCB67B7}" type="parTrans" cxnId="{46EDACB2-E7BA-4BA9-90E8-03C9A9D72F8A}">
      <dgm:prSet/>
      <dgm:spPr/>
      <dgm:t>
        <a:bodyPr/>
        <a:lstStyle/>
        <a:p>
          <a:endParaRPr lang="en-US"/>
        </a:p>
      </dgm:t>
    </dgm:pt>
    <dgm:pt modelId="{A144D3C0-F411-4341-A674-ED4F43B557BF}" type="sibTrans" cxnId="{46EDACB2-E7BA-4BA9-90E8-03C9A9D72F8A}">
      <dgm:prSet/>
      <dgm:spPr/>
      <dgm:t>
        <a:bodyPr/>
        <a:lstStyle/>
        <a:p>
          <a:endParaRPr lang="en-US"/>
        </a:p>
      </dgm:t>
    </dgm:pt>
    <dgm:pt modelId="{1DCE0D36-9B5C-4391-B349-5FE4A875C1D2}">
      <dgm:prSet phldrT="[Text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Macro</a:t>
          </a:r>
          <a:endParaRPr lang="en-US" dirty="0">
            <a:solidFill>
              <a:schemeClr val="tx1"/>
            </a:solidFill>
          </a:endParaRPr>
        </a:p>
      </dgm:t>
    </dgm:pt>
    <dgm:pt modelId="{6CDF10E6-6143-4B45-8441-3FE808FA9775}" type="parTrans" cxnId="{9CFC242E-C326-4544-88ED-204FB5340AAC}">
      <dgm:prSet/>
      <dgm:spPr/>
      <dgm:t>
        <a:bodyPr/>
        <a:lstStyle/>
        <a:p>
          <a:endParaRPr lang="en-US"/>
        </a:p>
      </dgm:t>
    </dgm:pt>
    <dgm:pt modelId="{F3C20159-029C-4353-A66D-0083D02B53A1}" type="sibTrans" cxnId="{9CFC242E-C326-4544-88ED-204FB5340AAC}">
      <dgm:prSet/>
      <dgm:spPr/>
      <dgm:t>
        <a:bodyPr/>
        <a:lstStyle/>
        <a:p>
          <a:endParaRPr lang="en-US"/>
        </a:p>
      </dgm:t>
    </dgm:pt>
    <dgm:pt modelId="{1818322E-7A99-4F3F-8806-8A46FE2B76C8}" type="pres">
      <dgm:prSet presAssocID="{2CD639ED-029F-4F5F-A819-B9E1B48300A6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88F0F7E-E5C4-4453-B424-D3B630C55CF9}" type="pres">
      <dgm:prSet presAssocID="{2CD639ED-029F-4F5F-A819-B9E1B48300A6}" presName="hierFlow" presStyleCnt="0"/>
      <dgm:spPr/>
    </dgm:pt>
    <dgm:pt modelId="{BCD53FFF-2370-43C8-84B6-EBE9D224CBF7}" type="pres">
      <dgm:prSet presAssocID="{2CD639ED-029F-4F5F-A819-B9E1B48300A6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DC331F68-DA59-4006-8CC8-EC8F56DB83E3}" type="pres">
      <dgm:prSet presAssocID="{570B18ED-F89E-454B-ADE8-E1013938F09B}" presName="Name14" presStyleCnt="0"/>
      <dgm:spPr/>
    </dgm:pt>
    <dgm:pt modelId="{89FF2A1A-EE8F-4BD4-8DFD-6ABF977526FC}" type="pres">
      <dgm:prSet presAssocID="{570B18ED-F89E-454B-ADE8-E1013938F09B}" presName="level1Shape" presStyleLbl="node0" presStyleIdx="0" presStyleCnt="1" custScaleX="138655" custScaleY="67523" custLinFactNeighborX="-3898" custLinFactNeighborY="-3815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00FD2FE-DEED-4927-AAE8-82153B49A36A}" type="pres">
      <dgm:prSet presAssocID="{570B18ED-F89E-454B-ADE8-E1013938F09B}" presName="hierChild2" presStyleCnt="0"/>
      <dgm:spPr/>
    </dgm:pt>
    <dgm:pt modelId="{4AB963B2-8419-4638-8B4B-8F86AB14BC67}" type="pres">
      <dgm:prSet presAssocID="{33F649CE-A010-4874-A589-2C636FCB67B7}" presName="Name19" presStyleLbl="parChTrans1D2" presStyleIdx="0" presStyleCnt="2"/>
      <dgm:spPr/>
    </dgm:pt>
    <dgm:pt modelId="{1D00B310-AFF4-4FC0-BBFA-B3B67F1ED412}" type="pres">
      <dgm:prSet presAssocID="{3611A6E1-5346-4DEF-ADFC-427224000AE8}" presName="Name21" presStyleCnt="0"/>
      <dgm:spPr/>
    </dgm:pt>
    <dgm:pt modelId="{52D069F2-B82D-4DDE-A604-F6D9466BEF5C}" type="pres">
      <dgm:prSet presAssocID="{3611A6E1-5346-4DEF-ADFC-427224000AE8}" presName="level2Shape" presStyleLbl="node2" presStyleIdx="0" presStyleCnt="2" custScaleX="90646" custScaleY="30211" custLinFactNeighborX="-2332" custLinFactNeighborY="-21758"/>
      <dgm:spPr/>
    </dgm:pt>
    <dgm:pt modelId="{1154A1D9-E216-48C7-8ACA-D147AD4D27ED}" type="pres">
      <dgm:prSet presAssocID="{3611A6E1-5346-4DEF-ADFC-427224000AE8}" presName="hierChild3" presStyleCnt="0"/>
      <dgm:spPr/>
    </dgm:pt>
    <dgm:pt modelId="{38962A10-0ADE-47ED-B945-1BDF1EAA3C28}" type="pres">
      <dgm:prSet presAssocID="{6CDF10E6-6143-4B45-8441-3FE808FA9775}" presName="Name19" presStyleLbl="parChTrans1D2" presStyleIdx="1" presStyleCnt="2"/>
      <dgm:spPr/>
    </dgm:pt>
    <dgm:pt modelId="{1096AFFD-13BB-4C8D-AC70-F556A21DBE00}" type="pres">
      <dgm:prSet presAssocID="{1DCE0D36-9B5C-4391-B349-5FE4A875C1D2}" presName="Name21" presStyleCnt="0"/>
      <dgm:spPr/>
    </dgm:pt>
    <dgm:pt modelId="{4D5D2B56-C6F7-4375-B31C-458345C49EC0}" type="pres">
      <dgm:prSet presAssocID="{1DCE0D36-9B5C-4391-B349-5FE4A875C1D2}" presName="level2Shape" presStyleLbl="node2" presStyleIdx="1" presStyleCnt="2" custScaleY="30211" custLinFactNeighborX="-935" custLinFactNeighborY="-21758"/>
      <dgm:spPr/>
    </dgm:pt>
    <dgm:pt modelId="{0C57695B-0E41-401C-8495-FBF827C7757C}" type="pres">
      <dgm:prSet presAssocID="{1DCE0D36-9B5C-4391-B349-5FE4A875C1D2}" presName="hierChild3" presStyleCnt="0"/>
      <dgm:spPr/>
    </dgm:pt>
    <dgm:pt modelId="{98376624-D6BC-4E8C-9D4B-211DFFCFF84C}" type="pres">
      <dgm:prSet presAssocID="{2CD639ED-029F-4F5F-A819-B9E1B48300A6}" presName="bgShapesFlow" presStyleCnt="0"/>
      <dgm:spPr/>
    </dgm:pt>
  </dgm:ptLst>
  <dgm:cxnLst>
    <dgm:cxn modelId="{25BDD62A-AF4C-4165-9058-59D23142D7B4}" type="presOf" srcId="{33F649CE-A010-4874-A589-2C636FCB67B7}" destId="{4AB963B2-8419-4638-8B4B-8F86AB14BC67}" srcOrd="0" destOrd="0" presId="urn:microsoft.com/office/officeart/2005/8/layout/hierarchy6"/>
    <dgm:cxn modelId="{9CAFE3C3-747D-45B4-821A-644BBC607E1F}" type="presOf" srcId="{570B18ED-F89E-454B-ADE8-E1013938F09B}" destId="{89FF2A1A-EE8F-4BD4-8DFD-6ABF977526FC}" srcOrd="0" destOrd="0" presId="urn:microsoft.com/office/officeart/2005/8/layout/hierarchy6"/>
    <dgm:cxn modelId="{46EDACB2-E7BA-4BA9-90E8-03C9A9D72F8A}" srcId="{570B18ED-F89E-454B-ADE8-E1013938F09B}" destId="{3611A6E1-5346-4DEF-ADFC-427224000AE8}" srcOrd="0" destOrd="0" parTransId="{33F649CE-A010-4874-A589-2C636FCB67B7}" sibTransId="{A144D3C0-F411-4341-A674-ED4F43B557BF}"/>
    <dgm:cxn modelId="{7B60F209-0310-4639-9757-419F64601AB5}" type="presOf" srcId="{6CDF10E6-6143-4B45-8441-3FE808FA9775}" destId="{38962A10-0ADE-47ED-B945-1BDF1EAA3C28}" srcOrd="0" destOrd="0" presId="urn:microsoft.com/office/officeart/2005/8/layout/hierarchy6"/>
    <dgm:cxn modelId="{9CFC242E-C326-4544-88ED-204FB5340AAC}" srcId="{570B18ED-F89E-454B-ADE8-E1013938F09B}" destId="{1DCE0D36-9B5C-4391-B349-5FE4A875C1D2}" srcOrd="1" destOrd="0" parTransId="{6CDF10E6-6143-4B45-8441-3FE808FA9775}" sibTransId="{F3C20159-029C-4353-A66D-0083D02B53A1}"/>
    <dgm:cxn modelId="{BB76F604-D639-421F-8E45-7828FA08799F}" type="presOf" srcId="{1DCE0D36-9B5C-4391-B349-5FE4A875C1D2}" destId="{4D5D2B56-C6F7-4375-B31C-458345C49EC0}" srcOrd="0" destOrd="0" presId="urn:microsoft.com/office/officeart/2005/8/layout/hierarchy6"/>
    <dgm:cxn modelId="{00C7427E-5875-4A0A-998F-FEBD0408271D}" type="presOf" srcId="{2CD639ED-029F-4F5F-A819-B9E1B48300A6}" destId="{1818322E-7A99-4F3F-8806-8A46FE2B76C8}" srcOrd="0" destOrd="0" presId="urn:microsoft.com/office/officeart/2005/8/layout/hierarchy6"/>
    <dgm:cxn modelId="{3CC22495-3468-47D6-A6AD-B4BA78217564}" type="presOf" srcId="{3611A6E1-5346-4DEF-ADFC-427224000AE8}" destId="{52D069F2-B82D-4DDE-A604-F6D9466BEF5C}" srcOrd="0" destOrd="0" presId="urn:microsoft.com/office/officeart/2005/8/layout/hierarchy6"/>
    <dgm:cxn modelId="{698C8897-D1F5-48D2-8E2D-680498303E89}" srcId="{2CD639ED-029F-4F5F-A819-B9E1B48300A6}" destId="{570B18ED-F89E-454B-ADE8-E1013938F09B}" srcOrd="0" destOrd="0" parTransId="{82585A16-DE83-495B-87E0-A6FF68DA1D7D}" sibTransId="{CC02B3EF-637B-4D39-A13D-A44935DCF86A}"/>
    <dgm:cxn modelId="{3F2F2D1B-0E94-4BF2-BC07-69C34B872124}" type="presParOf" srcId="{1818322E-7A99-4F3F-8806-8A46FE2B76C8}" destId="{188F0F7E-E5C4-4453-B424-D3B630C55CF9}" srcOrd="0" destOrd="0" presId="urn:microsoft.com/office/officeart/2005/8/layout/hierarchy6"/>
    <dgm:cxn modelId="{9B3DA30C-EDA9-4803-B37B-1B0219200565}" type="presParOf" srcId="{188F0F7E-E5C4-4453-B424-D3B630C55CF9}" destId="{BCD53FFF-2370-43C8-84B6-EBE9D224CBF7}" srcOrd="0" destOrd="0" presId="urn:microsoft.com/office/officeart/2005/8/layout/hierarchy6"/>
    <dgm:cxn modelId="{A05CAAC2-8141-4CCB-A97C-2B206CCBB5FB}" type="presParOf" srcId="{BCD53FFF-2370-43C8-84B6-EBE9D224CBF7}" destId="{DC331F68-DA59-4006-8CC8-EC8F56DB83E3}" srcOrd="0" destOrd="0" presId="urn:microsoft.com/office/officeart/2005/8/layout/hierarchy6"/>
    <dgm:cxn modelId="{D1790FBE-6D75-4FE4-A916-EE3D7E4640B9}" type="presParOf" srcId="{DC331F68-DA59-4006-8CC8-EC8F56DB83E3}" destId="{89FF2A1A-EE8F-4BD4-8DFD-6ABF977526FC}" srcOrd="0" destOrd="0" presId="urn:microsoft.com/office/officeart/2005/8/layout/hierarchy6"/>
    <dgm:cxn modelId="{5CA623E0-B737-4B25-852A-0A677C6ADBF4}" type="presParOf" srcId="{DC331F68-DA59-4006-8CC8-EC8F56DB83E3}" destId="{000FD2FE-DEED-4927-AAE8-82153B49A36A}" srcOrd="1" destOrd="0" presId="urn:microsoft.com/office/officeart/2005/8/layout/hierarchy6"/>
    <dgm:cxn modelId="{39C867C2-58D9-4C01-8E74-05D31597E25A}" type="presParOf" srcId="{000FD2FE-DEED-4927-AAE8-82153B49A36A}" destId="{4AB963B2-8419-4638-8B4B-8F86AB14BC67}" srcOrd="0" destOrd="0" presId="urn:microsoft.com/office/officeart/2005/8/layout/hierarchy6"/>
    <dgm:cxn modelId="{3E8388CC-5695-42DF-9A51-503904F54F3D}" type="presParOf" srcId="{000FD2FE-DEED-4927-AAE8-82153B49A36A}" destId="{1D00B310-AFF4-4FC0-BBFA-B3B67F1ED412}" srcOrd="1" destOrd="0" presId="urn:microsoft.com/office/officeart/2005/8/layout/hierarchy6"/>
    <dgm:cxn modelId="{0F159C04-C0FB-4C9E-83FA-0D46AF51478F}" type="presParOf" srcId="{1D00B310-AFF4-4FC0-BBFA-B3B67F1ED412}" destId="{52D069F2-B82D-4DDE-A604-F6D9466BEF5C}" srcOrd="0" destOrd="0" presId="urn:microsoft.com/office/officeart/2005/8/layout/hierarchy6"/>
    <dgm:cxn modelId="{5E6AA15E-692C-4783-83B0-976425938A6D}" type="presParOf" srcId="{1D00B310-AFF4-4FC0-BBFA-B3B67F1ED412}" destId="{1154A1D9-E216-48C7-8ACA-D147AD4D27ED}" srcOrd="1" destOrd="0" presId="urn:microsoft.com/office/officeart/2005/8/layout/hierarchy6"/>
    <dgm:cxn modelId="{5BD9CDFB-2313-46C6-9CA9-2965A17ED535}" type="presParOf" srcId="{000FD2FE-DEED-4927-AAE8-82153B49A36A}" destId="{38962A10-0ADE-47ED-B945-1BDF1EAA3C28}" srcOrd="2" destOrd="0" presId="urn:microsoft.com/office/officeart/2005/8/layout/hierarchy6"/>
    <dgm:cxn modelId="{61D4D32F-7E9E-4E1E-ABA2-B159027FC397}" type="presParOf" srcId="{000FD2FE-DEED-4927-AAE8-82153B49A36A}" destId="{1096AFFD-13BB-4C8D-AC70-F556A21DBE00}" srcOrd="3" destOrd="0" presId="urn:microsoft.com/office/officeart/2005/8/layout/hierarchy6"/>
    <dgm:cxn modelId="{203F4506-EB5B-40F6-A7A6-85D1F7CAAED8}" type="presParOf" srcId="{1096AFFD-13BB-4C8D-AC70-F556A21DBE00}" destId="{4D5D2B56-C6F7-4375-B31C-458345C49EC0}" srcOrd="0" destOrd="0" presId="urn:microsoft.com/office/officeart/2005/8/layout/hierarchy6"/>
    <dgm:cxn modelId="{53F9E76C-E5BE-4D66-BC96-1896D40907D9}" type="presParOf" srcId="{1096AFFD-13BB-4C8D-AC70-F556A21DBE00}" destId="{0C57695B-0E41-401C-8495-FBF827C7757C}" srcOrd="1" destOrd="0" presId="urn:microsoft.com/office/officeart/2005/8/layout/hierarchy6"/>
    <dgm:cxn modelId="{E9EADF82-6E70-48E6-8DA5-32ABD7E68831}" type="presParOf" srcId="{1818322E-7A99-4F3F-8806-8A46FE2B76C8}" destId="{98376624-D6BC-4E8C-9D4B-211DFFCFF84C}" srcOrd="1" destOrd="0" presId="urn:microsoft.com/office/officeart/2005/8/layout/hierarchy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7A1A3-8EAB-4A2F-9AB5-56A9AF200906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D67B3-DD59-4753-B0C6-8287DC4D16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7A1A3-8EAB-4A2F-9AB5-56A9AF200906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D67B3-DD59-4753-B0C6-8287DC4D16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7A1A3-8EAB-4A2F-9AB5-56A9AF200906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D67B3-DD59-4753-B0C6-8287DC4D16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7A1A3-8EAB-4A2F-9AB5-56A9AF200906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D67B3-DD59-4753-B0C6-8287DC4D16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7A1A3-8EAB-4A2F-9AB5-56A9AF200906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D67B3-DD59-4753-B0C6-8287DC4D16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7A1A3-8EAB-4A2F-9AB5-56A9AF200906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D67B3-DD59-4753-B0C6-8287DC4D16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7A1A3-8EAB-4A2F-9AB5-56A9AF200906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D67B3-DD59-4753-B0C6-8287DC4D16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7A1A3-8EAB-4A2F-9AB5-56A9AF200906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D67B3-DD59-4753-B0C6-8287DC4D16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7A1A3-8EAB-4A2F-9AB5-56A9AF200906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D67B3-DD59-4753-B0C6-8287DC4D16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7A1A3-8EAB-4A2F-9AB5-56A9AF200906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D67B3-DD59-4753-B0C6-8287DC4D16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7A1A3-8EAB-4A2F-9AB5-56A9AF200906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D67B3-DD59-4753-B0C6-8287DC4D16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7A1A3-8EAB-4A2F-9AB5-56A9AF200906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DD67B3-DD59-4753-B0C6-8287DC4D167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8001000" cy="1755775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r>
              <a:rPr lang="en-US" b="1" dirty="0"/>
              <a:t>CHAPTER: 1</a:t>
            </a:r>
            <a:br>
              <a:rPr lang="en-US" b="1" dirty="0"/>
            </a:br>
            <a:r>
              <a:rPr lang="en-US" b="1" dirty="0" smtClean="0"/>
              <a:t>Economics,</a:t>
            </a:r>
            <a:br>
              <a:rPr lang="en-US" b="1" dirty="0" smtClean="0"/>
            </a:br>
            <a:r>
              <a:rPr lang="en-US" b="1" dirty="0" smtClean="0"/>
              <a:t>Economy and its Central Problems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Class – 11</a:t>
            </a:r>
            <a:r>
              <a:rPr lang="en-US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</a:t>
            </a:r>
            <a:endParaRPr lang="en-US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object 3"/>
          <p:cNvSpPr/>
          <p:nvPr/>
        </p:nvSpPr>
        <p:spPr>
          <a:xfrm>
            <a:off x="457200" y="4648200"/>
            <a:ext cx="2895600" cy="20574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4"/>
          <p:cNvSpPr/>
          <p:nvPr/>
        </p:nvSpPr>
        <p:spPr>
          <a:xfrm>
            <a:off x="5334000" y="4495800"/>
            <a:ext cx="3276600" cy="22098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spc="-15" dirty="0" smtClean="0"/>
              <a:t>ECONOMY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>
            <a:normAutofit fontScale="92500"/>
          </a:bodyPr>
          <a:lstStyle/>
          <a:p>
            <a:r>
              <a:rPr lang="en-US" b="0" spc="-5" dirty="0" smtClean="0">
                <a:latin typeface="Caladea"/>
                <a:cs typeface="Caladea"/>
              </a:rPr>
              <a:t>It is </a:t>
            </a:r>
            <a:r>
              <a:rPr lang="en-US" b="0" dirty="0" smtClean="0">
                <a:latin typeface="Caladea"/>
                <a:cs typeface="Caladea"/>
              </a:rPr>
              <a:t>a </a:t>
            </a:r>
            <a:r>
              <a:rPr lang="en-US" b="0" spc="-10" dirty="0" smtClean="0">
                <a:latin typeface="Caladea"/>
                <a:cs typeface="Caladea"/>
              </a:rPr>
              <a:t>system which provides </a:t>
            </a:r>
            <a:r>
              <a:rPr lang="en-US" b="0" spc="-5" dirty="0" smtClean="0">
                <a:latin typeface="Caladea"/>
                <a:cs typeface="Caladea"/>
              </a:rPr>
              <a:t>people, </a:t>
            </a:r>
            <a:r>
              <a:rPr lang="en-US" b="0" dirty="0" smtClean="0">
                <a:latin typeface="Caladea"/>
                <a:cs typeface="Caladea"/>
              </a:rPr>
              <a:t>the </a:t>
            </a:r>
            <a:r>
              <a:rPr lang="en-US" b="0" spc="-5" dirty="0" smtClean="0">
                <a:latin typeface="Caladea"/>
                <a:cs typeface="Caladea"/>
              </a:rPr>
              <a:t>means to </a:t>
            </a:r>
            <a:r>
              <a:rPr lang="en-US" b="0" spc="-10" dirty="0" smtClean="0">
                <a:latin typeface="Caladea"/>
                <a:cs typeface="Caladea"/>
              </a:rPr>
              <a:t>work </a:t>
            </a:r>
            <a:r>
              <a:rPr lang="en-US" b="0" spc="-5" dirty="0" smtClean="0">
                <a:latin typeface="Caladea"/>
                <a:cs typeface="Caladea"/>
              </a:rPr>
              <a:t>and  </a:t>
            </a:r>
            <a:r>
              <a:rPr lang="en-US" b="0" dirty="0" smtClean="0">
                <a:latin typeface="Caladea"/>
                <a:cs typeface="Caladea"/>
              </a:rPr>
              <a:t>earn a</a:t>
            </a:r>
            <a:r>
              <a:rPr lang="en-US" b="0" spc="-35" dirty="0" smtClean="0">
                <a:latin typeface="Caladea"/>
                <a:cs typeface="Caladea"/>
              </a:rPr>
              <a:t> </a:t>
            </a:r>
            <a:r>
              <a:rPr lang="en-US" b="0" spc="-10" dirty="0" smtClean="0">
                <a:latin typeface="Caladea"/>
                <a:cs typeface="Caladea"/>
              </a:rPr>
              <a:t>living.</a:t>
            </a:r>
          </a:p>
          <a:p>
            <a:r>
              <a:rPr lang="en-US" b="1" dirty="0"/>
              <a:t>Economics</a:t>
            </a:r>
            <a:r>
              <a:rPr lang="en-US" dirty="0"/>
              <a:t> is a science that studies human behavior which aims at allocation of scarce resources in such a way that consumer can </a:t>
            </a:r>
            <a:r>
              <a:rPr lang="en-US" dirty="0" smtClean="0"/>
              <a:t>maximize </a:t>
            </a:r>
            <a:r>
              <a:rPr lang="en-US" dirty="0"/>
              <a:t>their satisfaction, producers can </a:t>
            </a:r>
            <a:r>
              <a:rPr lang="en-US" dirty="0" smtClean="0"/>
              <a:t>maximize </a:t>
            </a:r>
            <a:r>
              <a:rPr lang="en-US" dirty="0"/>
              <a:t>their profits and society can </a:t>
            </a:r>
            <a:r>
              <a:rPr lang="en-US" dirty="0" smtClean="0"/>
              <a:t>maximize </a:t>
            </a:r>
            <a:r>
              <a:rPr lang="en-US" dirty="0"/>
              <a:t>its social welfare</a:t>
            </a:r>
            <a:r>
              <a:rPr lang="en-US" dirty="0" smtClean="0"/>
              <a:t>. Scarcity</a:t>
            </a:r>
            <a:r>
              <a:rPr lang="en-US" dirty="0"/>
              <a:t> </a:t>
            </a:r>
            <a:r>
              <a:rPr lang="en-US" b="1" dirty="0"/>
              <a:t>means</a:t>
            </a:r>
            <a:r>
              <a:rPr lang="en-US" dirty="0"/>
              <a:t> shortage of goods and resources in relation to their demand.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spc="-55" dirty="0" smtClean="0"/>
              <a:t>VITAL </a:t>
            </a:r>
            <a:r>
              <a:rPr lang="en-US" spc="-5" dirty="0" smtClean="0"/>
              <a:t>FUNCTION OF AN</a:t>
            </a:r>
            <a:r>
              <a:rPr lang="en-US" spc="-20" dirty="0" smtClean="0"/>
              <a:t> </a:t>
            </a:r>
            <a:r>
              <a:rPr lang="en-US" spc="-10" dirty="0" smtClean="0"/>
              <a:t>ECONOMY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sz="4000" spc="-5" dirty="0" smtClean="0">
                <a:latin typeface="Caladea"/>
                <a:cs typeface="Caladea"/>
              </a:rPr>
              <a:t>CONSUMPTION</a:t>
            </a:r>
            <a:endParaRPr lang="en-US" sz="4000" spc="-5" dirty="0">
              <a:latin typeface="Caladea"/>
              <a:cs typeface="Caladea"/>
            </a:endParaRPr>
          </a:p>
          <a:p>
            <a:r>
              <a:rPr lang="en-US" sz="4000" spc="-25" dirty="0" smtClean="0">
                <a:latin typeface="Caladea"/>
                <a:cs typeface="Caladea"/>
              </a:rPr>
              <a:t>CAPITAL</a:t>
            </a:r>
            <a:r>
              <a:rPr lang="en-US" sz="4000" spc="-25" dirty="0">
                <a:latin typeface="Caladea"/>
                <a:cs typeface="Caladea"/>
              </a:rPr>
              <a:t> </a:t>
            </a:r>
            <a:r>
              <a:rPr lang="en-US" sz="4000" spc="-10" dirty="0" smtClean="0">
                <a:latin typeface="Caladea"/>
                <a:cs typeface="Caladea"/>
              </a:rPr>
              <a:t>F</a:t>
            </a:r>
            <a:r>
              <a:rPr lang="en-US" sz="4000" spc="-5" dirty="0" smtClean="0">
                <a:latin typeface="Caladea"/>
                <a:cs typeface="Caladea"/>
              </a:rPr>
              <a:t>ORM</a:t>
            </a:r>
            <a:r>
              <a:rPr lang="en-US" sz="4000" spc="-120" dirty="0" smtClean="0">
                <a:latin typeface="Caladea"/>
                <a:cs typeface="Caladea"/>
              </a:rPr>
              <a:t>A</a:t>
            </a:r>
            <a:r>
              <a:rPr lang="en-US" sz="4000" dirty="0" smtClean="0">
                <a:latin typeface="Caladea"/>
                <a:cs typeface="Caladea"/>
              </a:rPr>
              <a:t>TION</a:t>
            </a:r>
          </a:p>
          <a:p>
            <a:r>
              <a:rPr lang="en-US" sz="4000" spc="-5" dirty="0" smtClean="0">
                <a:latin typeface="Caladea"/>
                <a:cs typeface="Caladea"/>
              </a:rPr>
              <a:t>PRODUCTION</a:t>
            </a:r>
            <a:endParaRPr lang="en-US" sz="4000" dirty="0" smtClean="0">
              <a:latin typeface="Caladea"/>
              <a:cs typeface="Caladea"/>
            </a:endParaRPr>
          </a:p>
          <a:p>
            <a:endParaRPr lang="en-US" dirty="0" smtClean="0">
              <a:latin typeface="Caladea"/>
              <a:cs typeface="Caladea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spc="-15" dirty="0" smtClean="0"/>
              <a:t>SCARCITY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pc="-10" dirty="0" smtClean="0">
                <a:solidFill>
                  <a:srgbClr val="404040"/>
                </a:solidFill>
                <a:latin typeface="Caladea"/>
                <a:cs typeface="Caladea"/>
              </a:rPr>
              <a:t>Scarcity </a:t>
            </a:r>
            <a:r>
              <a:rPr lang="en-US" spc="-15" dirty="0" smtClean="0">
                <a:solidFill>
                  <a:srgbClr val="404040"/>
                </a:solidFill>
                <a:latin typeface="Caladea"/>
                <a:cs typeface="Caladea"/>
              </a:rPr>
              <a:t>refers </a:t>
            </a:r>
            <a:r>
              <a:rPr lang="en-US" spc="-5" dirty="0" smtClean="0">
                <a:solidFill>
                  <a:srgbClr val="404040"/>
                </a:solidFill>
                <a:latin typeface="Caladea"/>
                <a:cs typeface="Caladea"/>
              </a:rPr>
              <a:t>to the </a:t>
            </a:r>
            <a:r>
              <a:rPr lang="en-US" spc="-10" dirty="0" smtClean="0">
                <a:solidFill>
                  <a:srgbClr val="404040"/>
                </a:solidFill>
                <a:latin typeface="Caladea"/>
                <a:cs typeface="Caladea"/>
              </a:rPr>
              <a:t>limitation </a:t>
            </a:r>
            <a:r>
              <a:rPr lang="en-US" spc="-5" dirty="0" smtClean="0">
                <a:solidFill>
                  <a:srgbClr val="404040"/>
                </a:solidFill>
                <a:latin typeface="Caladea"/>
                <a:cs typeface="Caladea"/>
              </a:rPr>
              <a:t>of </a:t>
            </a:r>
            <a:r>
              <a:rPr lang="en-US" spc="-10" dirty="0" smtClean="0">
                <a:solidFill>
                  <a:srgbClr val="404040"/>
                </a:solidFill>
                <a:latin typeface="Caladea"/>
                <a:cs typeface="Caladea"/>
              </a:rPr>
              <a:t>supply </a:t>
            </a:r>
            <a:r>
              <a:rPr lang="en-US" spc="-5" dirty="0" smtClean="0">
                <a:solidFill>
                  <a:srgbClr val="404040"/>
                </a:solidFill>
                <a:latin typeface="Caladea"/>
                <a:cs typeface="Caladea"/>
              </a:rPr>
              <a:t>in </a:t>
            </a:r>
            <a:r>
              <a:rPr lang="en-US" spc="-10" dirty="0" smtClean="0">
                <a:solidFill>
                  <a:srgbClr val="404040"/>
                </a:solidFill>
                <a:latin typeface="Caladea"/>
                <a:cs typeface="Caladea"/>
              </a:rPr>
              <a:t>relation </a:t>
            </a:r>
            <a:r>
              <a:rPr lang="en-US" spc="-5" dirty="0" smtClean="0">
                <a:solidFill>
                  <a:srgbClr val="404040"/>
                </a:solidFill>
                <a:latin typeface="Caladea"/>
                <a:cs typeface="Caladea"/>
              </a:rPr>
              <a:t>to</a:t>
            </a:r>
            <a:r>
              <a:rPr lang="en-US" spc="-254" dirty="0" smtClean="0">
                <a:solidFill>
                  <a:srgbClr val="404040"/>
                </a:solidFill>
                <a:latin typeface="Caladea"/>
                <a:cs typeface="Caladea"/>
              </a:rPr>
              <a:t> </a:t>
            </a:r>
            <a:r>
              <a:rPr lang="en-US" spc="-5" dirty="0" smtClean="0">
                <a:solidFill>
                  <a:srgbClr val="404040"/>
                </a:solidFill>
                <a:latin typeface="Caladea"/>
                <a:cs typeface="Caladea"/>
              </a:rPr>
              <a:t>demand</a:t>
            </a:r>
            <a:r>
              <a:rPr lang="en-US" spc="-5" dirty="0">
                <a:solidFill>
                  <a:srgbClr val="404040"/>
                </a:solidFill>
                <a:latin typeface="Caladea"/>
                <a:cs typeface="Caladea"/>
              </a:rPr>
              <a:t> </a:t>
            </a:r>
            <a:r>
              <a:rPr lang="en-US" spc="-10" dirty="0" smtClean="0">
                <a:solidFill>
                  <a:srgbClr val="404040"/>
                </a:solidFill>
                <a:latin typeface="Caladea"/>
                <a:cs typeface="Caladea"/>
              </a:rPr>
              <a:t>for </a:t>
            </a:r>
            <a:r>
              <a:rPr lang="en-US" dirty="0" smtClean="0">
                <a:solidFill>
                  <a:srgbClr val="404040"/>
                </a:solidFill>
                <a:latin typeface="Caladea"/>
                <a:cs typeface="Caladea"/>
              </a:rPr>
              <a:t>a</a:t>
            </a:r>
            <a:r>
              <a:rPr lang="en-US" spc="-30" dirty="0" smtClean="0">
                <a:solidFill>
                  <a:srgbClr val="404040"/>
                </a:solidFill>
                <a:latin typeface="Caladea"/>
                <a:cs typeface="Caladea"/>
              </a:rPr>
              <a:t> </a:t>
            </a:r>
            <a:r>
              <a:rPr lang="en-US" spc="-15" dirty="0" smtClean="0">
                <a:solidFill>
                  <a:srgbClr val="404040"/>
                </a:solidFill>
                <a:latin typeface="Caladea"/>
                <a:cs typeface="Caladea"/>
              </a:rPr>
              <a:t>commodity.</a:t>
            </a:r>
            <a:endParaRPr lang="en-US" dirty="0" smtClean="0">
              <a:latin typeface="Caladea"/>
              <a:cs typeface="Caladea"/>
            </a:endParaRPr>
          </a:p>
          <a:p>
            <a:pPr marL="12700" marR="5080">
              <a:lnSpc>
                <a:spcPct val="100000"/>
              </a:lnSpc>
              <a:spcBef>
                <a:spcPts val="480"/>
              </a:spcBef>
              <a:tabLst>
                <a:tab pos="1341755" algn="l"/>
                <a:tab pos="1677035" algn="l"/>
                <a:tab pos="2967990" algn="l"/>
                <a:tab pos="3616960" algn="l"/>
                <a:tab pos="4742180" algn="l"/>
                <a:tab pos="5109210" algn="l"/>
                <a:tab pos="6321425" algn="l"/>
              </a:tabLst>
            </a:pPr>
            <a:r>
              <a:rPr lang="en-US" spc="-15" dirty="0" smtClean="0">
                <a:solidFill>
                  <a:srgbClr val="404040"/>
                </a:solidFill>
                <a:latin typeface="Caladea"/>
                <a:cs typeface="Caladea"/>
              </a:rPr>
              <a:t>E</a:t>
            </a:r>
            <a:r>
              <a:rPr lang="en-US" dirty="0" smtClean="0">
                <a:solidFill>
                  <a:srgbClr val="404040"/>
                </a:solidFill>
                <a:latin typeface="Caladea"/>
                <a:cs typeface="Caladea"/>
              </a:rPr>
              <a:t>c</a:t>
            </a:r>
            <a:r>
              <a:rPr lang="en-US" spc="5" dirty="0" smtClean="0">
                <a:solidFill>
                  <a:srgbClr val="404040"/>
                </a:solidFill>
                <a:latin typeface="Caladea"/>
                <a:cs typeface="Caladea"/>
              </a:rPr>
              <a:t>o</a:t>
            </a:r>
            <a:r>
              <a:rPr lang="en-US" spc="-5" dirty="0" smtClean="0">
                <a:solidFill>
                  <a:srgbClr val="404040"/>
                </a:solidFill>
                <a:latin typeface="Caladea"/>
                <a:cs typeface="Caladea"/>
              </a:rPr>
              <a:t>n</a:t>
            </a:r>
            <a:r>
              <a:rPr lang="en-US" spc="-15" dirty="0" smtClean="0">
                <a:solidFill>
                  <a:srgbClr val="404040"/>
                </a:solidFill>
                <a:latin typeface="Caladea"/>
                <a:cs typeface="Caladea"/>
              </a:rPr>
              <a:t>o</a:t>
            </a:r>
            <a:r>
              <a:rPr lang="en-US" spc="-5" dirty="0" smtClean="0">
                <a:solidFill>
                  <a:srgbClr val="404040"/>
                </a:solidFill>
                <a:latin typeface="Caladea"/>
                <a:cs typeface="Caladea"/>
              </a:rPr>
              <a:t>mic</a:t>
            </a:r>
            <a:r>
              <a:rPr lang="en-US" dirty="0" smtClean="0">
                <a:solidFill>
                  <a:srgbClr val="404040"/>
                </a:solidFill>
                <a:latin typeface="Caladea"/>
                <a:cs typeface="Caladea"/>
              </a:rPr>
              <a:t>s </a:t>
            </a:r>
            <a:r>
              <a:rPr lang="en-US" spc="-5" dirty="0" smtClean="0">
                <a:solidFill>
                  <a:srgbClr val="404040"/>
                </a:solidFill>
                <a:latin typeface="Caladea"/>
                <a:cs typeface="Caladea"/>
              </a:rPr>
              <a:t>i</a:t>
            </a:r>
            <a:r>
              <a:rPr lang="en-US" dirty="0" smtClean="0">
                <a:solidFill>
                  <a:srgbClr val="404040"/>
                </a:solidFill>
                <a:latin typeface="Caladea"/>
                <a:cs typeface="Caladea"/>
              </a:rPr>
              <a:t>s</a:t>
            </a:r>
            <a:r>
              <a:rPr lang="en-US" dirty="0">
                <a:solidFill>
                  <a:srgbClr val="404040"/>
                </a:solidFill>
                <a:latin typeface="Caladea"/>
                <a:cs typeface="Caladea"/>
              </a:rPr>
              <a:t> </a:t>
            </a:r>
            <a:r>
              <a:rPr lang="en-US" dirty="0" smtClean="0">
                <a:solidFill>
                  <a:srgbClr val="404040"/>
                </a:solidFill>
                <a:latin typeface="Caladea"/>
                <a:cs typeface="Caladea"/>
              </a:rPr>
              <a:t>co</a:t>
            </a:r>
            <a:r>
              <a:rPr lang="en-US" spc="-10" dirty="0" smtClean="0">
                <a:solidFill>
                  <a:srgbClr val="404040"/>
                </a:solidFill>
                <a:latin typeface="Caladea"/>
                <a:cs typeface="Caladea"/>
              </a:rPr>
              <a:t>n</a:t>
            </a:r>
            <a:r>
              <a:rPr lang="en-US" dirty="0" smtClean="0">
                <a:solidFill>
                  <a:srgbClr val="404040"/>
                </a:solidFill>
                <a:latin typeface="Caladea"/>
                <a:cs typeface="Caladea"/>
              </a:rPr>
              <a:t>cern</a:t>
            </a:r>
            <a:r>
              <a:rPr lang="en-US" spc="-15" dirty="0" smtClean="0">
                <a:solidFill>
                  <a:srgbClr val="404040"/>
                </a:solidFill>
                <a:latin typeface="Caladea"/>
                <a:cs typeface="Caladea"/>
              </a:rPr>
              <a:t>e</a:t>
            </a:r>
            <a:r>
              <a:rPr lang="en-US" dirty="0" smtClean="0">
                <a:solidFill>
                  <a:srgbClr val="404040"/>
                </a:solidFill>
                <a:latin typeface="Caladea"/>
                <a:cs typeface="Caladea"/>
              </a:rPr>
              <a:t>d</a:t>
            </a:r>
            <a:r>
              <a:rPr lang="en-US" dirty="0" smtClean="0">
                <a:solidFill>
                  <a:srgbClr val="404040"/>
                </a:solidFill>
                <a:latin typeface="Caladea"/>
                <a:cs typeface="Caladea"/>
              </a:rPr>
              <a:t> </a:t>
            </a:r>
            <a:r>
              <a:rPr lang="en-US" spc="-5" dirty="0" smtClean="0">
                <a:solidFill>
                  <a:srgbClr val="404040"/>
                </a:solidFill>
                <a:latin typeface="Caladea"/>
                <a:cs typeface="Caladea"/>
              </a:rPr>
              <a:t>w</a:t>
            </a:r>
            <a:r>
              <a:rPr lang="en-US" spc="-10" dirty="0" smtClean="0">
                <a:solidFill>
                  <a:srgbClr val="404040"/>
                </a:solidFill>
                <a:latin typeface="Caladea"/>
                <a:cs typeface="Caladea"/>
              </a:rPr>
              <a:t>i</a:t>
            </a:r>
            <a:r>
              <a:rPr lang="en-US" dirty="0" smtClean="0">
                <a:solidFill>
                  <a:srgbClr val="404040"/>
                </a:solidFill>
                <a:latin typeface="Caladea"/>
                <a:cs typeface="Caladea"/>
              </a:rPr>
              <a:t>th se</a:t>
            </a:r>
            <a:r>
              <a:rPr lang="en-US" spc="-10" dirty="0" smtClean="0">
                <a:solidFill>
                  <a:srgbClr val="404040"/>
                </a:solidFill>
                <a:latin typeface="Caladea"/>
                <a:cs typeface="Caladea"/>
              </a:rPr>
              <a:t>l</a:t>
            </a:r>
            <a:r>
              <a:rPr lang="en-US" dirty="0" smtClean="0">
                <a:solidFill>
                  <a:srgbClr val="404040"/>
                </a:solidFill>
                <a:latin typeface="Caladea"/>
                <a:cs typeface="Caladea"/>
              </a:rPr>
              <a:t>e</a:t>
            </a:r>
            <a:r>
              <a:rPr lang="en-US" spc="-15" dirty="0" smtClean="0">
                <a:solidFill>
                  <a:srgbClr val="404040"/>
                </a:solidFill>
                <a:latin typeface="Caladea"/>
                <a:cs typeface="Caladea"/>
              </a:rPr>
              <a:t>c</a:t>
            </a:r>
            <a:r>
              <a:rPr lang="en-US" dirty="0" smtClean="0">
                <a:solidFill>
                  <a:srgbClr val="404040"/>
                </a:solidFill>
                <a:latin typeface="Caladea"/>
                <a:cs typeface="Caladea"/>
              </a:rPr>
              <a:t>ti</a:t>
            </a:r>
            <a:r>
              <a:rPr lang="en-US" spc="-15" dirty="0" smtClean="0">
                <a:solidFill>
                  <a:srgbClr val="404040"/>
                </a:solidFill>
                <a:latin typeface="Caladea"/>
                <a:cs typeface="Caladea"/>
              </a:rPr>
              <a:t>o</a:t>
            </a:r>
            <a:r>
              <a:rPr lang="en-US" dirty="0" smtClean="0">
                <a:solidFill>
                  <a:srgbClr val="404040"/>
                </a:solidFill>
                <a:latin typeface="Caladea"/>
                <a:cs typeface="Caladea"/>
              </a:rPr>
              <a:t>n	</a:t>
            </a:r>
            <a:r>
              <a:rPr lang="en-US" spc="-10" dirty="0" smtClean="0">
                <a:solidFill>
                  <a:srgbClr val="404040"/>
                </a:solidFill>
                <a:latin typeface="Caladea"/>
                <a:cs typeface="Caladea"/>
              </a:rPr>
              <a:t>o</a:t>
            </a:r>
            <a:r>
              <a:rPr lang="en-US" dirty="0" smtClean="0">
                <a:solidFill>
                  <a:srgbClr val="404040"/>
                </a:solidFill>
                <a:latin typeface="Caladea"/>
                <a:cs typeface="Caladea"/>
              </a:rPr>
              <a:t>f   </a:t>
            </a:r>
            <a:r>
              <a:rPr lang="en-US" spc="-30" dirty="0" smtClean="0">
                <a:solidFill>
                  <a:srgbClr val="404040"/>
                </a:solidFill>
                <a:latin typeface="Caladea"/>
                <a:cs typeface="Caladea"/>
              </a:rPr>
              <a:t>r</a:t>
            </a:r>
            <a:r>
              <a:rPr lang="en-US" dirty="0" smtClean="0">
                <a:solidFill>
                  <a:srgbClr val="404040"/>
                </a:solidFill>
                <a:latin typeface="Caladea"/>
                <a:cs typeface="Caladea"/>
              </a:rPr>
              <a:t>e</a:t>
            </a:r>
            <a:r>
              <a:rPr lang="en-US" spc="-20" dirty="0" smtClean="0">
                <a:solidFill>
                  <a:srgbClr val="404040"/>
                </a:solidFill>
                <a:latin typeface="Caladea"/>
                <a:cs typeface="Caladea"/>
              </a:rPr>
              <a:t>s</a:t>
            </a:r>
            <a:r>
              <a:rPr lang="en-US" dirty="0" smtClean="0">
                <a:solidFill>
                  <a:srgbClr val="404040"/>
                </a:solidFill>
                <a:latin typeface="Caladea"/>
                <a:cs typeface="Caladea"/>
              </a:rPr>
              <a:t>o</a:t>
            </a:r>
            <a:r>
              <a:rPr lang="en-US" spc="-10" dirty="0" smtClean="0">
                <a:solidFill>
                  <a:srgbClr val="404040"/>
                </a:solidFill>
                <a:latin typeface="Caladea"/>
                <a:cs typeface="Caladea"/>
              </a:rPr>
              <a:t>u</a:t>
            </a:r>
            <a:r>
              <a:rPr lang="en-US" spc="-30" dirty="0" smtClean="0">
                <a:solidFill>
                  <a:srgbClr val="404040"/>
                </a:solidFill>
                <a:latin typeface="Caladea"/>
                <a:cs typeface="Caladea"/>
              </a:rPr>
              <a:t>r</a:t>
            </a:r>
            <a:r>
              <a:rPr lang="en-US" spc="-10" dirty="0" smtClean="0">
                <a:solidFill>
                  <a:srgbClr val="404040"/>
                </a:solidFill>
                <a:latin typeface="Caladea"/>
                <a:cs typeface="Caladea"/>
              </a:rPr>
              <a:t>c</a:t>
            </a:r>
            <a:r>
              <a:rPr lang="en-US" dirty="0" smtClean="0">
                <a:solidFill>
                  <a:srgbClr val="404040"/>
                </a:solidFill>
                <a:latin typeface="Caladea"/>
                <a:cs typeface="Caladea"/>
              </a:rPr>
              <a:t>es</a:t>
            </a:r>
            <a:r>
              <a:rPr lang="en-US" dirty="0" smtClean="0">
                <a:solidFill>
                  <a:srgbClr val="404040"/>
                </a:solidFill>
                <a:latin typeface="Caladea"/>
                <a:cs typeface="Caladea"/>
              </a:rPr>
              <a:t> </a:t>
            </a:r>
            <a:r>
              <a:rPr lang="en-US" spc="-15" dirty="0" smtClean="0">
                <a:solidFill>
                  <a:srgbClr val="404040"/>
                </a:solidFill>
                <a:latin typeface="Caladea"/>
                <a:cs typeface="Caladea"/>
              </a:rPr>
              <a:t>u</a:t>
            </a:r>
            <a:r>
              <a:rPr lang="en-US" spc="-5" dirty="0" smtClean="0">
                <a:solidFill>
                  <a:srgbClr val="404040"/>
                </a:solidFill>
                <a:latin typeface="Caladea"/>
                <a:cs typeface="Caladea"/>
              </a:rPr>
              <a:t>nder conditions </a:t>
            </a:r>
            <a:r>
              <a:rPr lang="en-US" dirty="0" smtClean="0">
                <a:solidFill>
                  <a:srgbClr val="404040"/>
                </a:solidFill>
                <a:latin typeface="Caladea"/>
                <a:cs typeface="Caladea"/>
              </a:rPr>
              <a:t>of</a:t>
            </a:r>
            <a:r>
              <a:rPr lang="en-US" spc="-50" dirty="0" smtClean="0">
                <a:solidFill>
                  <a:srgbClr val="404040"/>
                </a:solidFill>
                <a:latin typeface="Caladea"/>
                <a:cs typeface="Caladea"/>
              </a:rPr>
              <a:t> </a:t>
            </a:r>
            <a:r>
              <a:rPr lang="en-US" spc="-5" dirty="0" smtClean="0">
                <a:solidFill>
                  <a:srgbClr val="404040"/>
                </a:solidFill>
                <a:latin typeface="Caladea"/>
                <a:cs typeface="Caladea"/>
              </a:rPr>
              <a:t>scarcity</a:t>
            </a:r>
            <a:endParaRPr lang="en-US" dirty="0" smtClean="0">
              <a:latin typeface="Caladea"/>
              <a:cs typeface="Caladea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u="heavy" spc="-15" dirty="0" smtClean="0">
                <a:uFill>
                  <a:solidFill>
                    <a:srgbClr val="404040"/>
                  </a:solidFill>
                </a:uFill>
              </a:rPr>
              <a:t>RESOURCES</a:t>
            </a:r>
            <a:br>
              <a:rPr lang="en-US" u="heavy" spc="-15" dirty="0" smtClean="0">
                <a:uFill>
                  <a:solidFill>
                    <a:srgbClr val="404040"/>
                  </a:solidFill>
                </a:uFill>
              </a:rPr>
            </a:br>
            <a:r>
              <a:rPr lang="en-US" spc="-55" dirty="0" smtClean="0"/>
              <a:t>FACTORS </a:t>
            </a:r>
            <a:r>
              <a:rPr lang="en-US" spc="-5" dirty="0" smtClean="0"/>
              <a:t>OF </a:t>
            </a:r>
            <a:r>
              <a:rPr lang="en-US" spc="-10" dirty="0" smtClean="0"/>
              <a:t>PRODUCTION </a:t>
            </a:r>
            <a:r>
              <a:rPr lang="en-US" spc="-5" dirty="0" smtClean="0"/>
              <a:t>-</a:t>
            </a:r>
            <a:r>
              <a:rPr lang="en-US" spc="50" dirty="0" smtClean="0"/>
              <a:t> </a:t>
            </a:r>
            <a:r>
              <a:rPr lang="en-US" spc="-25" dirty="0" smtClean="0"/>
              <a:t>FOP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>
            <a:normAutofit fontScale="70000" lnSpcReduction="20000"/>
          </a:bodyPr>
          <a:lstStyle/>
          <a:p>
            <a:r>
              <a:rPr lang="en-US" b="1" dirty="0"/>
              <a:t>Land</a:t>
            </a:r>
            <a:endParaRPr lang="en-US" dirty="0"/>
          </a:p>
          <a:p>
            <a:pPr>
              <a:buNone/>
            </a:pPr>
            <a:r>
              <a:rPr lang="en-US" dirty="0" smtClean="0"/>
              <a:t>     Land </a:t>
            </a:r>
            <a:r>
              <a:rPr lang="en-US" dirty="0"/>
              <a:t>refers to the gifts of nature that are used to produce goods and services. It includes plots of land, natural resources, fishes in the sea and trees in the forests.</a:t>
            </a:r>
          </a:p>
          <a:p>
            <a:r>
              <a:rPr lang="en-US" b="1" dirty="0" smtClean="0"/>
              <a:t>Labor</a:t>
            </a:r>
            <a:endParaRPr lang="en-US" dirty="0"/>
          </a:p>
          <a:p>
            <a:pPr>
              <a:buNone/>
            </a:pPr>
            <a:r>
              <a:rPr lang="en-US" dirty="0" smtClean="0"/>
              <a:t>     Labor </a:t>
            </a:r>
            <a:r>
              <a:rPr lang="en-US" dirty="0"/>
              <a:t>refers to the physical and mental effort that people devote to the production of goods and services.</a:t>
            </a:r>
          </a:p>
          <a:p>
            <a:r>
              <a:rPr lang="en-US" b="1" dirty="0" smtClean="0"/>
              <a:t>Capital</a:t>
            </a:r>
          </a:p>
          <a:p>
            <a:r>
              <a:rPr lang="en-US" dirty="0" smtClean="0"/>
              <a:t>Capital </a:t>
            </a:r>
            <a:r>
              <a:rPr lang="en-US" dirty="0"/>
              <a:t>refers to the goods that are produced for use in the production of other goods. It includes factories and machinery.</a:t>
            </a:r>
          </a:p>
          <a:p>
            <a:r>
              <a:rPr lang="en-US" b="1" dirty="0" smtClean="0"/>
              <a:t>Enterprise</a:t>
            </a:r>
          </a:p>
          <a:p>
            <a:r>
              <a:rPr lang="en-US" dirty="0" smtClean="0"/>
              <a:t>Enterprise </a:t>
            </a:r>
            <a:r>
              <a:rPr lang="en-US" dirty="0"/>
              <a:t>refers to the ability and the willingness to take risk.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spc="-15" dirty="0" smtClean="0">
                <a:solidFill>
                  <a:srgbClr val="404040"/>
                </a:solidFill>
                <a:latin typeface="Caladea"/>
                <a:cs typeface="Caladea"/>
              </a:rPr>
              <a:t>ECONOMIC</a:t>
            </a:r>
            <a:r>
              <a:rPr lang="en-US" b="1" spc="-70" dirty="0" smtClean="0">
                <a:solidFill>
                  <a:srgbClr val="404040"/>
                </a:solidFill>
                <a:latin typeface="Caladea"/>
                <a:cs typeface="Caladea"/>
              </a:rPr>
              <a:t> </a:t>
            </a:r>
            <a:r>
              <a:rPr lang="en-US" b="1" spc="-20" dirty="0" smtClean="0">
                <a:solidFill>
                  <a:srgbClr val="404040"/>
                </a:solidFill>
                <a:latin typeface="Caladea"/>
                <a:cs typeface="Caladea"/>
              </a:rPr>
              <a:t>PROBLEM</a:t>
            </a:r>
            <a:r>
              <a:rPr lang="en-US" dirty="0" smtClean="0">
                <a:latin typeface="Caladea"/>
                <a:cs typeface="Caladea"/>
              </a:rPr>
              <a:t/>
            </a:r>
            <a:br>
              <a:rPr lang="en-US" dirty="0" smtClean="0">
                <a:latin typeface="Caladea"/>
                <a:cs typeface="Caladea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pc="-5" dirty="0" smtClean="0">
                <a:solidFill>
                  <a:srgbClr val="404040"/>
                </a:solidFill>
                <a:latin typeface="Caladea"/>
                <a:cs typeface="Caladea"/>
              </a:rPr>
              <a:t>It is </a:t>
            </a:r>
            <a:r>
              <a:rPr lang="en-US" dirty="0" smtClean="0">
                <a:solidFill>
                  <a:srgbClr val="404040"/>
                </a:solidFill>
                <a:latin typeface="Caladea"/>
                <a:cs typeface="Caladea"/>
              </a:rPr>
              <a:t>a </a:t>
            </a:r>
            <a:r>
              <a:rPr lang="en-US" spc="-10" dirty="0" smtClean="0">
                <a:solidFill>
                  <a:srgbClr val="404040"/>
                </a:solidFill>
                <a:latin typeface="Caladea"/>
                <a:cs typeface="Caladea"/>
              </a:rPr>
              <a:t>problem </a:t>
            </a:r>
            <a:r>
              <a:rPr lang="en-US" spc="-5" dirty="0" smtClean="0">
                <a:solidFill>
                  <a:srgbClr val="404040"/>
                </a:solidFill>
                <a:latin typeface="Caladea"/>
                <a:cs typeface="Caladea"/>
              </a:rPr>
              <a:t>of </a:t>
            </a:r>
            <a:r>
              <a:rPr lang="en-US" dirty="0" smtClean="0">
                <a:solidFill>
                  <a:srgbClr val="404040"/>
                </a:solidFill>
                <a:latin typeface="Caladea"/>
                <a:cs typeface="Caladea"/>
              </a:rPr>
              <a:t>CHOICE </a:t>
            </a:r>
            <a:r>
              <a:rPr lang="en-US" spc="-20" dirty="0" smtClean="0">
                <a:solidFill>
                  <a:srgbClr val="404040"/>
                </a:solidFill>
                <a:latin typeface="Caladea"/>
                <a:cs typeface="Caladea"/>
              </a:rPr>
              <a:t>involving </a:t>
            </a:r>
            <a:r>
              <a:rPr lang="en-US" spc="-10" dirty="0" smtClean="0">
                <a:solidFill>
                  <a:srgbClr val="404040"/>
                </a:solidFill>
                <a:latin typeface="Caladea"/>
                <a:cs typeface="Caladea"/>
              </a:rPr>
              <a:t>satisfaction </a:t>
            </a:r>
            <a:r>
              <a:rPr lang="en-US" spc="-5" dirty="0" smtClean="0">
                <a:solidFill>
                  <a:srgbClr val="404040"/>
                </a:solidFill>
                <a:latin typeface="Caladea"/>
                <a:cs typeface="Caladea"/>
              </a:rPr>
              <a:t>of </a:t>
            </a:r>
            <a:r>
              <a:rPr lang="en-US" spc="-10" dirty="0" smtClean="0">
                <a:solidFill>
                  <a:srgbClr val="404040"/>
                </a:solidFill>
                <a:latin typeface="Caladea"/>
                <a:cs typeface="Caladea"/>
              </a:rPr>
              <a:t>unlimited  wants </a:t>
            </a:r>
            <a:r>
              <a:rPr lang="en-US" dirty="0" smtClean="0">
                <a:solidFill>
                  <a:srgbClr val="404040"/>
                </a:solidFill>
                <a:latin typeface="Caladea"/>
                <a:cs typeface="Caladea"/>
              </a:rPr>
              <a:t>out of </a:t>
            </a:r>
            <a:r>
              <a:rPr lang="en-US" spc="-5" dirty="0" smtClean="0">
                <a:solidFill>
                  <a:srgbClr val="404040"/>
                </a:solidFill>
                <a:latin typeface="Caladea"/>
                <a:cs typeface="Caladea"/>
              </a:rPr>
              <a:t>limited </a:t>
            </a:r>
            <a:r>
              <a:rPr lang="en-US" spc="-10" dirty="0" smtClean="0">
                <a:solidFill>
                  <a:srgbClr val="404040"/>
                </a:solidFill>
                <a:latin typeface="Caladea"/>
                <a:cs typeface="Caladea"/>
              </a:rPr>
              <a:t>resources having </a:t>
            </a:r>
            <a:r>
              <a:rPr lang="en-US" spc="-15" dirty="0" smtClean="0">
                <a:solidFill>
                  <a:srgbClr val="404040"/>
                </a:solidFill>
                <a:latin typeface="Caladea"/>
                <a:cs typeface="Caladea"/>
              </a:rPr>
              <a:t>alternative</a:t>
            </a:r>
            <a:r>
              <a:rPr lang="en-US" spc="-110" dirty="0" smtClean="0">
                <a:solidFill>
                  <a:srgbClr val="404040"/>
                </a:solidFill>
                <a:latin typeface="Caladea"/>
                <a:cs typeface="Caladea"/>
              </a:rPr>
              <a:t> </a:t>
            </a:r>
            <a:r>
              <a:rPr lang="en-US" spc="-5" dirty="0" smtClean="0">
                <a:solidFill>
                  <a:srgbClr val="404040"/>
                </a:solidFill>
                <a:latin typeface="Caladea"/>
                <a:cs typeface="Caladea"/>
              </a:rPr>
              <a:t>uses</a:t>
            </a:r>
          </a:p>
          <a:p>
            <a:pPr>
              <a:buFont typeface="Wingdings" pitchFamily="2" charset="2"/>
              <a:buChar char="Ø"/>
            </a:pPr>
            <a:r>
              <a:rPr lang="en-US" spc="-5" dirty="0" smtClean="0">
                <a:solidFill>
                  <a:srgbClr val="404040"/>
                </a:solidFill>
                <a:latin typeface="Caladea"/>
              </a:rPr>
              <a:t>Lets discuss in details reasons for Economic  Problems</a:t>
            </a:r>
          </a:p>
          <a:p>
            <a:pPr marL="514350" indent="-514350">
              <a:buFont typeface="+mj-lt"/>
              <a:buAutoNum type="arabicPeriod"/>
            </a:pPr>
            <a:r>
              <a:rPr lang="en-US" spc="-290" dirty="0" smtClean="0">
                <a:solidFill>
                  <a:srgbClr val="404040"/>
                </a:solidFill>
                <a:cs typeface="Georgia"/>
              </a:rPr>
              <a:t>SCARCITY </a:t>
            </a:r>
            <a:r>
              <a:rPr lang="en-US" spc="-285" dirty="0" smtClean="0">
                <a:solidFill>
                  <a:srgbClr val="404040"/>
                </a:solidFill>
                <a:cs typeface="Georgia"/>
              </a:rPr>
              <a:t>OF </a:t>
            </a:r>
            <a:r>
              <a:rPr lang="en-US" spc="-300" dirty="0" smtClean="0">
                <a:solidFill>
                  <a:srgbClr val="404040"/>
                </a:solidFill>
                <a:cs typeface="Georgia"/>
              </a:rPr>
              <a:t>RESOURCES</a:t>
            </a:r>
            <a:endParaRPr lang="en-US" spc="-300" dirty="0" smtClean="0">
              <a:solidFill>
                <a:srgbClr val="404040"/>
              </a:solidFill>
              <a:cs typeface="Caladea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pc="-300" dirty="0" smtClean="0">
                <a:solidFill>
                  <a:srgbClr val="404040"/>
                </a:solidFill>
                <a:cs typeface="Georgia"/>
              </a:rPr>
              <a:t>UNLIMITED </a:t>
            </a:r>
            <a:r>
              <a:rPr lang="en-US" spc="-370" dirty="0" smtClean="0">
                <a:solidFill>
                  <a:srgbClr val="404040"/>
                </a:solidFill>
                <a:cs typeface="Georgia"/>
              </a:rPr>
              <a:t>HUMAN </a:t>
            </a:r>
            <a:r>
              <a:rPr lang="en-US" spc="-310" dirty="0" smtClean="0">
                <a:solidFill>
                  <a:srgbClr val="404040"/>
                </a:solidFill>
                <a:cs typeface="Georgia"/>
              </a:rPr>
              <a:t>WANTS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pc="-325" dirty="0" smtClean="0">
                <a:solidFill>
                  <a:srgbClr val="404040"/>
                </a:solidFill>
                <a:cs typeface="Georgia"/>
              </a:rPr>
              <a:t>ALTERNATIVE </a:t>
            </a:r>
            <a:r>
              <a:rPr lang="en-US" spc="-265" dirty="0" smtClean="0">
                <a:solidFill>
                  <a:srgbClr val="404040"/>
                </a:solidFill>
                <a:cs typeface="Georgia"/>
              </a:rPr>
              <a:t>USES</a:t>
            </a:r>
            <a:endParaRPr lang="en-US" spc="-265" dirty="0" smtClean="0">
              <a:solidFill>
                <a:srgbClr val="404040"/>
              </a:solidFill>
              <a:cs typeface="Caladea"/>
            </a:endParaRPr>
          </a:p>
          <a:p>
            <a:pPr>
              <a:buFont typeface="Wingdings" pitchFamily="2" charset="2"/>
              <a:buChar char="Ø"/>
            </a:pPr>
            <a:endParaRPr lang="en-US" spc="-5" dirty="0" smtClean="0">
              <a:solidFill>
                <a:srgbClr val="404040"/>
              </a:solidFill>
              <a:latin typeface="Calade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b="1" spc="-290" dirty="0" smtClean="0">
                <a:solidFill>
                  <a:srgbClr val="404040"/>
                </a:solidFill>
                <a:latin typeface="Georgia"/>
                <a:cs typeface="Georgia"/>
              </a:rPr>
              <a:t>1- SCARCITY </a:t>
            </a:r>
            <a:r>
              <a:rPr lang="en-US" b="1" spc="-285" dirty="0" smtClean="0">
                <a:solidFill>
                  <a:srgbClr val="404040"/>
                </a:solidFill>
                <a:latin typeface="Georgia"/>
                <a:cs typeface="Georgia"/>
              </a:rPr>
              <a:t>OF </a:t>
            </a:r>
            <a:r>
              <a:rPr lang="en-US" b="1" spc="-300" dirty="0" smtClean="0">
                <a:solidFill>
                  <a:srgbClr val="404040"/>
                </a:solidFill>
                <a:latin typeface="Georgia"/>
                <a:cs typeface="Georgia"/>
              </a:rPr>
              <a:t>RESOURCES</a:t>
            </a:r>
            <a:r>
              <a:rPr lang="en-US" spc="-300" dirty="0" smtClean="0">
                <a:solidFill>
                  <a:srgbClr val="404040"/>
                </a:solidFill>
                <a:latin typeface="Caladea"/>
                <a:cs typeface="Caladea"/>
              </a:rPr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Scarcity </a:t>
            </a:r>
            <a:r>
              <a:rPr lang="en-US" dirty="0"/>
              <a:t>is the situation where limited resources are insufficient to produce goods and services to satisfy unlimited human wants. </a:t>
            </a:r>
            <a:endParaRPr lang="en-US" dirty="0" smtClean="0"/>
          </a:p>
          <a:p>
            <a:r>
              <a:rPr lang="en-US" dirty="0" smtClean="0"/>
              <a:t>Scarcity </a:t>
            </a:r>
            <a:r>
              <a:rPr lang="en-US" dirty="0"/>
              <a:t>necessitates choice. In other words, due to scarcity and hence the inability to produce all goods and services, society must choose what goods and services to produce.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opportunity cost of a course of action is the benefit forgone by not choosing its next best alternative. When a choice is made, an opportunity cost is incurred.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other words, when society chooses what goods and services to produce, it is choosing what goods and services not to produce.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spc="-155" dirty="0" smtClean="0">
                <a:solidFill>
                  <a:srgbClr val="404040"/>
                </a:solidFill>
                <a:latin typeface="Georgia"/>
                <a:cs typeface="Georgia"/>
              </a:rPr>
              <a:t>2. </a:t>
            </a:r>
            <a:r>
              <a:rPr lang="en-US" b="1" spc="-300" dirty="0" smtClean="0">
                <a:solidFill>
                  <a:srgbClr val="404040"/>
                </a:solidFill>
                <a:latin typeface="Georgia"/>
                <a:cs typeface="Georgia"/>
              </a:rPr>
              <a:t>UNLIMITED </a:t>
            </a:r>
            <a:r>
              <a:rPr lang="en-US" b="1" spc="-370" dirty="0" smtClean="0">
                <a:solidFill>
                  <a:srgbClr val="404040"/>
                </a:solidFill>
                <a:latin typeface="Georgia"/>
                <a:cs typeface="Georgia"/>
              </a:rPr>
              <a:t>HUMAN </a:t>
            </a:r>
            <a:r>
              <a:rPr lang="en-US" b="1" spc="-310" dirty="0" smtClean="0">
                <a:solidFill>
                  <a:srgbClr val="404040"/>
                </a:solidFill>
                <a:latin typeface="Georgia"/>
                <a:cs typeface="Georgia"/>
              </a:rPr>
              <a:t>WANTS: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spc="-5" dirty="0" smtClean="0">
                <a:solidFill>
                  <a:srgbClr val="404040"/>
                </a:solidFill>
                <a:latin typeface="Caladea"/>
                <a:cs typeface="Caladea"/>
              </a:rPr>
              <a:t>Human </a:t>
            </a:r>
            <a:r>
              <a:rPr lang="en-US" spc="-15" dirty="0" smtClean="0">
                <a:solidFill>
                  <a:srgbClr val="404040"/>
                </a:solidFill>
                <a:latin typeface="Caladea"/>
                <a:cs typeface="Caladea"/>
              </a:rPr>
              <a:t>wants are </a:t>
            </a:r>
            <a:r>
              <a:rPr lang="en-US" spc="-20" dirty="0" smtClean="0">
                <a:solidFill>
                  <a:srgbClr val="404040"/>
                </a:solidFill>
                <a:latin typeface="Caladea"/>
                <a:cs typeface="Caladea"/>
              </a:rPr>
              <a:t>never  </a:t>
            </a:r>
            <a:r>
              <a:rPr lang="en-US" spc="-5" dirty="0" smtClean="0">
                <a:solidFill>
                  <a:srgbClr val="404040"/>
                </a:solidFill>
                <a:latin typeface="Caladea"/>
                <a:cs typeface="Caladea"/>
              </a:rPr>
              <a:t>ending, i.e. </a:t>
            </a:r>
            <a:r>
              <a:rPr lang="en-US" spc="-10" dirty="0" smtClean="0">
                <a:solidFill>
                  <a:srgbClr val="404040"/>
                </a:solidFill>
                <a:latin typeface="Caladea"/>
                <a:cs typeface="Caladea"/>
              </a:rPr>
              <a:t>they </a:t>
            </a:r>
            <a:r>
              <a:rPr lang="en-US" dirty="0" smtClean="0">
                <a:solidFill>
                  <a:srgbClr val="404040"/>
                </a:solidFill>
                <a:latin typeface="Caladea"/>
                <a:cs typeface="Caladea"/>
              </a:rPr>
              <a:t>can </a:t>
            </a:r>
            <a:r>
              <a:rPr lang="en-US" spc="-15" dirty="0" smtClean="0">
                <a:solidFill>
                  <a:srgbClr val="404040"/>
                </a:solidFill>
                <a:latin typeface="Caladea"/>
                <a:cs typeface="Caladea"/>
              </a:rPr>
              <a:t>never </a:t>
            </a:r>
            <a:r>
              <a:rPr lang="en-US" spc="-5" dirty="0" smtClean="0">
                <a:solidFill>
                  <a:srgbClr val="404040"/>
                </a:solidFill>
                <a:latin typeface="Caladea"/>
                <a:cs typeface="Caladea"/>
              </a:rPr>
              <a:t>be </a:t>
            </a:r>
            <a:r>
              <a:rPr lang="en-US" spc="-15" dirty="0" smtClean="0">
                <a:solidFill>
                  <a:srgbClr val="404040"/>
                </a:solidFill>
                <a:latin typeface="Caladea"/>
                <a:cs typeface="Caladea"/>
              </a:rPr>
              <a:t>fully </a:t>
            </a:r>
            <a:r>
              <a:rPr lang="en-US" spc="-5" dirty="0" smtClean="0">
                <a:solidFill>
                  <a:srgbClr val="404040"/>
                </a:solidFill>
                <a:latin typeface="Caladea"/>
                <a:cs typeface="Caladea"/>
              </a:rPr>
              <a:t>satisfied. As soon </a:t>
            </a:r>
            <a:r>
              <a:rPr lang="en-US" dirty="0" smtClean="0">
                <a:solidFill>
                  <a:srgbClr val="404040"/>
                </a:solidFill>
                <a:latin typeface="Caladea"/>
                <a:cs typeface="Caladea"/>
              </a:rPr>
              <a:t>as one  </a:t>
            </a:r>
            <a:r>
              <a:rPr lang="en-US" spc="-10" dirty="0" smtClean="0">
                <a:solidFill>
                  <a:srgbClr val="404040"/>
                </a:solidFill>
                <a:latin typeface="Caladea"/>
                <a:cs typeface="Caladea"/>
              </a:rPr>
              <a:t>want </a:t>
            </a:r>
            <a:r>
              <a:rPr lang="en-US" spc="-5" dirty="0" smtClean="0">
                <a:solidFill>
                  <a:srgbClr val="404040"/>
                </a:solidFill>
                <a:latin typeface="Caladea"/>
                <a:cs typeface="Caladea"/>
              </a:rPr>
              <a:t>is </a:t>
            </a:r>
            <a:r>
              <a:rPr lang="en-US" dirty="0" smtClean="0">
                <a:solidFill>
                  <a:srgbClr val="404040"/>
                </a:solidFill>
                <a:latin typeface="Caladea"/>
                <a:cs typeface="Caladea"/>
              </a:rPr>
              <a:t>satisfied, </a:t>
            </a:r>
            <a:r>
              <a:rPr lang="en-US" spc="-5" dirty="0" smtClean="0">
                <a:solidFill>
                  <a:srgbClr val="404040"/>
                </a:solidFill>
                <a:latin typeface="Caladea"/>
                <a:cs typeface="Caladea"/>
              </a:rPr>
              <a:t>another new </a:t>
            </a:r>
            <a:r>
              <a:rPr lang="en-US" spc="-10" dirty="0" smtClean="0">
                <a:solidFill>
                  <a:srgbClr val="404040"/>
                </a:solidFill>
                <a:latin typeface="Caladea"/>
                <a:cs typeface="Caladea"/>
              </a:rPr>
              <a:t>want</a:t>
            </a:r>
            <a:r>
              <a:rPr lang="en-US" spc="-95" dirty="0" smtClean="0">
                <a:solidFill>
                  <a:srgbClr val="404040"/>
                </a:solidFill>
                <a:latin typeface="Caladea"/>
                <a:cs typeface="Caladea"/>
              </a:rPr>
              <a:t> </a:t>
            </a:r>
            <a:r>
              <a:rPr lang="en-US" spc="-5" dirty="0" smtClean="0">
                <a:solidFill>
                  <a:srgbClr val="404040"/>
                </a:solidFill>
                <a:latin typeface="Caladea"/>
                <a:cs typeface="Caladea"/>
              </a:rPr>
              <a:t>emerges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spc="-5" dirty="0" smtClean="0">
                <a:solidFill>
                  <a:srgbClr val="404040"/>
                </a:solidFill>
                <a:latin typeface="Caladea"/>
                <a:cs typeface="Caladea"/>
              </a:rPr>
              <a:t>3</a:t>
            </a:r>
            <a:r>
              <a:rPr lang="en-US" i="1" spc="-5" dirty="0" smtClean="0">
                <a:solidFill>
                  <a:srgbClr val="404040"/>
                </a:solidFill>
                <a:latin typeface="Caladea"/>
                <a:cs typeface="Caladea"/>
              </a:rPr>
              <a:t>. </a:t>
            </a:r>
            <a:r>
              <a:rPr lang="en-US" b="1" spc="-325" dirty="0" smtClean="0">
                <a:solidFill>
                  <a:srgbClr val="404040"/>
                </a:solidFill>
                <a:latin typeface="Georgia"/>
                <a:cs typeface="Georgia"/>
              </a:rPr>
              <a:t>ALTERNATIVE </a:t>
            </a:r>
            <a:r>
              <a:rPr lang="en-US" b="1" spc="-265" dirty="0" smtClean="0">
                <a:solidFill>
                  <a:srgbClr val="404040"/>
                </a:solidFill>
                <a:latin typeface="Georgia"/>
                <a:cs typeface="Georgia"/>
              </a:rPr>
              <a:t>USES</a:t>
            </a:r>
            <a:r>
              <a:rPr lang="en-US" spc="-265" dirty="0" smtClean="0">
                <a:solidFill>
                  <a:srgbClr val="404040"/>
                </a:solidFill>
                <a:latin typeface="Caladea"/>
                <a:cs typeface="Caladea"/>
              </a:rPr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spc="-10" dirty="0" smtClean="0">
                <a:solidFill>
                  <a:srgbClr val="404040"/>
                </a:solidFill>
                <a:latin typeface="Caladea"/>
                <a:cs typeface="Caladea"/>
              </a:rPr>
              <a:t>Resources </a:t>
            </a:r>
            <a:r>
              <a:rPr lang="en-US" spc="-15" dirty="0" smtClean="0">
                <a:solidFill>
                  <a:srgbClr val="404040"/>
                </a:solidFill>
                <a:latin typeface="Caladea"/>
                <a:cs typeface="Caladea"/>
              </a:rPr>
              <a:t>are </a:t>
            </a:r>
            <a:r>
              <a:rPr lang="en-US" spc="-5" dirty="0" smtClean="0">
                <a:solidFill>
                  <a:srgbClr val="404040"/>
                </a:solidFill>
                <a:latin typeface="Caladea"/>
                <a:cs typeface="Caladea"/>
              </a:rPr>
              <a:t>not </a:t>
            </a:r>
            <a:r>
              <a:rPr lang="en-US" spc="-15" dirty="0" smtClean="0">
                <a:solidFill>
                  <a:srgbClr val="404040"/>
                </a:solidFill>
                <a:latin typeface="Caladea"/>
                <a:cs typeface="Caladea"/>
              </a:rPr>
              <a:t>only </a:t>
            </a:r>
            <a:r>
              <a:rPr lang="en-US" spc="-5" dirty="0" smtClean="0">
                <a:solidFill>
                  <a:srgbClr val="404040"/>
                </a:solidFill>
                <a:latin typeface="Caladea"/>
                <a:cs typeface="Caladea"/>
              </a:rPr>
              <a:t>scarce, but  </a:t>
            </a:r>
            <a:r>
              <a:rPr lang="en-US" spc="-10" dirty="0" smtClean="0">
                <a:solidFill>
                  <a:srgbClr val="404040"/>
                </a:solidFill>
                <a:latin typeface="Caladea"/>
                <a:cs typeface="Caladea"/>
              </a:rPr>
              <a:t>they </a:t>
            </a:r>
            <a:r>
              <a:rPr lang="en-US" dirty="0" smtClean="0">
                <a:solidFill>
                  <a:srgbClr val="404040"/>
                </a:solidFill>
                <a:latin typeface="Caladea"/>
                <a:cs typeface="Caladea"/>
              </a:rPr>
              <a:t>can </a:t>
            </a:r>
            <a:r>
              <a:rPr lang="en-US" spc="-5" dirty="0" smtClean="0">
                <a:solidFill>
                  <a:srgbClr val="404040"/>
                </a:solidFill>
                <a:latin typeface="Caladea"/>
                <a:cs typeface="Caladea"/>
              </a:rPr>
              <a:t>also be put to </a:t>
            </a:r>
            <a:r>
              <a:rPr lang="en-US" spc="-15" dirty="0" smtClean="0">
                <a:solidFill>
                  <a:srgbClr val="404040"/>
                </a:solidFill>
                <a:latin typeface="Caladea"/>
                <a:cs typeface="Caladea"/>
              </a:rPr>
              <a:t>various </a:t>
            </a:r>
            <a:r>
              <a:rPr lang="en-US" spc="-5" dirty="0" smtClean="0">
                <a:solidFill>
                  <a:srgbClr val="404040"/>
                </a:solidFill>
                <a:latin typeface="Caladea"/>
                <a:cs typeface="Caladea"/>
              </a:rPr>
              <a:t>uses. </a:t>
            </a:r>
            <a:r>
              <a:rPr lang="en-US" spc="-10" dirty="0" smtClean="0">
                <a:solidFill>
                  <a:srgbClr val="404040"/>
                </a:solidFill>
                <a:latin typeface="Caladea"/>
                <a:cs typeface="Caladea"/>
              </a:rPr>
              <a:t>It makes </a:t>
            </a:r>
            <a:r>
              <a:rPr lang="en-US" spc="-5" dirty="0" smtClean="0">
                <a:solidFill>
                  <a:srgbClr val="404040"/>
                </a:solidFill>
                <a:latin typeface="Caladea"/>
                <a:cs typeface="Caladea"/>
              </a:rPr>
              <a:t>choice among  </a:t>
            </a:r>
            <a:r>
              <a:rPr lang="en-US" spc="-10" dirty="0" smtClean="0">
                <a:solidFill>
                  <a:srgbClr val="404040"/>
                </a:solidFill>
                <a:latin typeface="Caladea"/>
                <a:cs typeface="Caladea"/>
              </a:rPr>
              <a:t>resources more</a:t>
            </a:r>
            <a:r>
              <a:rPr lang="en-US" spc="-35" dirty="0" smtClean="0">
                <a:solidFill>
                  <a:srgbClr val="404040"/>
                </a:solidFill>
                <a:latin typeface="Caladea"/>
                <a:cs typeface="Caladea"/>
              </a:rPr>
              <a:t> </a:t>
            </a:r>
            <a:r>
              <a:rPr lang="en-US" dirty="0" smtClean="0">
                <a:solidFill>
                  <a:srgbClr val="404040"/>
                </a:solidFill>
                <a:latin typeface="Caladea"/>
                <a:cs typeface="Caladea"/>
              </a:rPr>
              <a:t>important.</a:t>
            </a:r>
            <a:endParaRPr lang="en-US" dirty="0" smtClean="0">
              <a:latin typeface="Caladea"/>
              <a:cs typeface="Caladea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368</Words>
  <Application>Microsoft Office PowerPoint</Application>
  <PresentationFormat>On-screen Show (4:3)</PresentationFormat>
  <Paragraphs>39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CHAPTER: 1 Economics, Economy and its Central Problems</vt:lpstr>
      <vt:lpstr>ECONOMY</vt:lpstr>
      <vt:lpstr>VITAL FUNCTION OF AN ECONOMY</vt:lpstr>
      <vt:lpstr>SCARCITY</vt:lpstr>
      <vt:lpstr>RESOURCES FACTORS OF PRODUCTION - FOP</vt:lpstr>
      <vt:lpstr>ECONOMIC PROBLEM </vt:lpstr>
      <vt:lpstr>1- SCARCITY OF RESOURCES:</vt:lpstr>
      <vt:lpstr>2. UNLIMITED HUMAN WANTS:</vt:lpstr>
      <vt:lpstr>3. ALTERNATIVE USES: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CHAPTER: 1 Economics, Economy and its Central Problems</dc:title>
  <dc:creator>Mukesh Sharma</dc:creator>
  <cp:lastModifiedBy>Mukesh Sharma</cp:lastModifiedBy>
  <cp:revision>10</cp:revision>
  <dcterms:created xsi:type="dcterms:W3CDTF">2020-05-21T08:00:56Z</dcterms:created>
  <dcterms:modified xsi:type="dcterms:W3CDTF">2020-05-21T08:51:41Z</dcterms:modified>
</cp:coreProperties>
</file>